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3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8" r:id="rId3"/>
    <p:sldId id="269" r:id="rId4"/>
    <p:sldId id="270" r:id="rId5"/>
    <p:sldId id="272" r:id="rId6"/>
    <p:sldId id="271" r:id="rId7"/>
    <p:sldId id="273" r:id="rId8"/>
    <p:sldId id="282" r:id="rId9"/>
    <p:sldId id="275" r:id="rId10"/>
    <p:sldId id="274" r:id="rId11"/>
    <p:sldId id="276" r:id="rId12"/>
    <p:sldId id="277" r:id="rId13"/>
    <p:sldId id="278" r:id="rId14"/>
    <p:sldId id="280" r:id="rId15"/>
    <p:sldId id="281" r:id="rId16"/>
    <p:sldId id="283" r:id="rId17"/>
    <p:sldId id="279" r:id="rId18"/>
    <p:sldId id="257" r:id="rId19"/>
    <p:sldId id="260" r:id="rId20"/>
  </p:sldIdLst>
  <p:sldSz cx="10693400" cy="7561263"/>
  <p:notesSz cx="6858000" cy="9144000"/>
  <p:defaultTextStyle>
    <a:defPPr>
      <a:defRPr lang="de-CH"/>
    </a:defPPr>
    <a:lvl1pPr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r" rtl="0" fontAlgn="base">
      <a:spcBef>
        <a:spcPct val="0"/>
      </a:spcBef>
      <a:spcAft>
        <a:spcPct val="0"/>
      </a:spcAft>
      <a:defRPr sz="21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2100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81">
          <p15:clr>
            <a:srgbClr val="A4A3A4"/>
          </p15:clr>
        </p15:guide>
        <p15:guide id="2" pos="33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507" autoAdjust="0"/>
    <p:restoredTop sz="83363" autoAdjust="0"/>
  </p:normalViewPr>
  <p:slideViewPr>
    <p:cSldViewPr>
      <p:cViewPr>
        <p:scale>
          <a:sx n="84" d="100"/>
          <a:sy n="84" d="100"/>
        </p:scale>
        <p:origin x="786" y="60"/>
      </p:cViewPr>
      <p:guideLst>
        <p:guide orient="horz" pos="2381"/>
        <p:guide pos="33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92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92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C74B13BA-36C6-4300-B5B6-6C1D152DFF13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2885744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tif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e-CH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04888" y="685800"/>
            <a:ext cx="4848225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/>
              <a:t>Textmasterformate durch Klicken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fld id="{058061DB-DF71-4765-99A4-14E22DF63CC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7977471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Teaching with </a:t>
            </a:r>
            <a:r>
              <a:rPr lang="en-US" sz="1200" b="1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JupyterHub</a:t>
            </a:r>
            <a:r>
              <a:rPr lang="en-US" sz="1200" b="1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- lessons learned</a:t>
            </a:r>
          </a:p>
          <a:p>
            <a:pPr rtl="0"/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JupyterHub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allows creating a multi-user Hub which spawns multiple instances of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notebook server. At the Institute Geomatics of the University of Applied Sciences and Arts Northwestern Switzerland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JupyterHub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is used for teaching Python in the master's course "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GeoProcessing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". The course uses large-scale (multi-terabyte)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geodata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and local instances of the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Notebook are no option. This talk shares experiences in setting up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JupyterHub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and it is shown how notebooks and exercises are shared with the class. The Institute of Geomatics also uses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JupyterHub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Arial" charset="0"/>
                <a:ea typeface="+mn-ea"/>
                <a:cs typeface="+mn-cs"/>
              </a:rPr>
              <a:t> for research projects, especially involving deep learning or other tasks where GPUs and a high performance compute clusters are required. It will be shown how we currently set this up and how we plan to do it in near future.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8061DB-DF71-4765-99A4-14E22DF63CCF}" type="slidenum">
              <a:rPr lang="de-CH" smtClean="0"/>
              <a:pPr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09923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8061DB-DF71-4765-99A4-14E22DF63CCF}" type="slidenum">
              <a:rPr lang="de-CH" smtClean="0"/>
              <a:pPr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770973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8061DB-DF71-4765-99A4-14E22DF63CCF}" type="slidenum">
              <a:rPr lang="de-CH" smtClean="0"/>
              <a:pPr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5300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/>
          <p:cNvSpPr>
            <a:spLocks noGrp="1" noChangeArrowheads="1"/>
          </p:cNvSpPr>
          <p:nvPr>
            <p:ph type="subTitle" idx="1" hasCustomPrompt="1"/>
          </p:nvPr>
        </p:nvSpPr>
        <p:spPr bwMode="auto">
          <a:xfrm>
            <a:off x="738188" y="1978025"/>
            <a:ext cx="9213850" cy="28575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>
              <a:defRPr baseline="0"/>
            </a:lvl1pPr>
          </a:lstStyle>
          <a:p>
            <a:pPr>
              <a:spcBef>
                <a:spcPct val="0"/>
              </a:spcBef>
            </a:pPr>
            <a:r>
              <a:rPr lang="de-DE" sz="2600" dirty="0"/>
              <a:t>Untertitel der Präsentation</a:t>
            </a:r>
            <a:endParaRPr lang="de-CH" sz="2600" dirty="0"/>
          </a:p>
        </p:txBody>
      </p:sp>
      <p:sp>
        <p:nvSpPr>
          <p:cNvPr id="12" name="Titel 1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dirty="0"/>
              <a:t>Titel der Präsentation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743200"/>
            <a:ext cx="9968400" cy="4140000"/>
          </a:xfrm>
          <a:solidFill>
            <a:schemeClr val="accent1"/>
          </a:solidFill>
        </p:spPr>
        <p:txBody>
          <a:bodyPr wrap="none" lIns="720000" tIns="108000" rIns="720000" bIns="108000" anchor="ctr" anchorCtr="0"/>
          <a:lstStyle>
            <a:lvl1pPr marL="0" marR="0" indent="0" algn="ctr" defTabSz="10429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100" b="0" baseline="0">
                <a:latin typeface="Arial" pitchFamily="34" charset="0"/>
                <a:cs typeface="Arial" pitchFamily="34" charset="0"/>
              </a:defRPr>
            </a:lvl1pPr>
          </a:lstStyle>
          <a:p>
            <a:pPr marL="0" marR="0" lvl="0" indent="0" algn="ctr" defTabSz="1042988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CH" sz="21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Durch Bild ersetzen (Grösse und Position beibehalten)</a:t>
            </a:r>
            <a:endParaRPr kumimoji="0" lang="de-CH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76000"/>
            <a:ext cx="738000" cy="3081600"/>
          </a:xfrm>
          <a:solidFill>
            <a:srgbClr val="FFFF00"/>
          </a:solidFill>
        </p:spPr>
        <p:txBody>
          <a:bodyPr/>
          <a:lstStyle>
            <a:lvl5pPr marL="1252537" indent="0">
              <a:buNone/>
              <a:defRPr/>
            </a:lvl5pPr>
          </a:lstStyle>
          <a:p>
            <a:pPr lvl="4"/>
            <a:r>
              <a:rPr lang="de-CH" dirty="0"/>
              <a:t> </a:t>
            </a:r>
          </a:p>
        </p:txBody>
      </p:sp>
      <p:pic>
        <p:nvPicPr>
          <p:cNvPr id="9" name="Picture 3" descr="C:\Users\michael.maushart\Desktop\FHNW_PowerPointTemplates\fhnw_habg_e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99" y="251108"/>
            <a:ext cx="5632308" cy="53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7118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51188DD-6605-4EF4-9E67-B567F731CE68}" type="slidenum">
              <a:rPr lang="de-CH">
                <a:solidFill>
                  <a:srgbClr val="000000"/>
                </a:solidFill>
              </a:rPr>
              <a:pPr/>
              <a:t>‹Nr.›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 hasCustomPrompt="1"/>
          </p:nvPr>
        </p:nvSpPr>
        <p:spPr>
          <a:xfrm>
            <a:off x="736600" y="1044327"/>
            <a:ext cx="9213850" cy="361950"/>
          </a:xfrm>
        </p:spPr>
        <p:txBody>
          <a:bodyPr/>
          <a:lstStyle>
            <a:lvl1pPr>
              <a:defRPr sz="2000" b="1" i="0" baseline="0"/>
            </a:lvl1pPr>
          </a:lstStyle>
          <a:p>
            <a:r>
              <a:rPr lang="de-DE" dirty="0"/>
              <a:t>Titel durch Klicken hinzufügen</a:t>
            </a:r>
          </a:p>
        </p:txBody>
      </p:sp>
      <p:sp>
        <p:nvSpPr>
          <p:cNvPr id="6" name="Rectangle 3"/>
          <p:cNvSpPr>
            <a:spLocks noGrp="1" noChangeArrowheads="1"/>
          </p:cNvSpPr>
          <p:nvPr>
            <p:ph type="body" idx="1" hasCustomPrompt="1"/>
          </p:nvPr>
        </p:nvSpPr>
        <p:spPr>
          <a:xfrm>
            <a:off x="738188" y="1731713"/>
            <a:ext cx="9213850" cy="5217269"/>
          </a:xfrm>
        </p:spPr>
        <p:txBody>
          <a:bodyPr/>
          <a:lstStyle>
            <a:lvl1pPr>
              <a:spcBef>
                <a:spcPts val="1200"/>
              </a:spcBef>
              <a:defRPr sz="2000" b="0" i="0" baseline="0"/>
            </a:lvl1pPr>
          </a:lstStyle>
          <a:p>
            <a:pPr lvl="0"/>
            <a:r>
              <a:rPr lang="de-DE" dirty="0"/>
              <a:t>Text durch Klicken hinzufügen</a:t>
            </a:r>
          </a:p>
        </p:txBody>
      </p:sp>
    </p:spTree>
    <p:extLst>
      <p:ext uri="{BB962C8B-B14F-4D97-AF65-F5344CB8AC3E}">
        <p14:creationId xmlns:p14="http://schemas.microsoft.com/office/powerpoint/2010/main" val="4017834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36600" y="1044327"/>
            <a:ext cx="9213850" cy="361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8188" y="1764407"/>
            <a:ext cx="9213850" cy="51125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7578949" y="7197725"/>
            <a:ext cx="1507902" cy="1833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1042988">
              <a:defRPr sz="1200"/>
            </a:lvl1pPr>
          </a:lstStyle>
          <a:p>
            <a:fld id="{8F7BDB67-F84B-4DA6-B216-C1056EB8C6FD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 dirty="0">
              <a:solidFill>
                <a:srgbClr val="000000"/>
              </a:solidFill>
            </a:endParaRP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736600" y="7197725"/>
            <a:ext cx="7485063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defTabSz="1042988">
              <a:defRPr sz="1200"/>
            </a:lvl1pPr>
          </a:lstStyle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9086850" y="7197725"/>
            <a:ext cx="863600" cy="179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defTabSz="1042988">
              <a:defRPr sz="1200"/>
            </a:lvl1pPr>
          </a:lstStyle>
          <a:p>
            <a:fld id="{8C812475-90CC-411E-A993-929AF0D0895B}" type="slidenum">
              <a:rPr lang="de-CH">
                <a:solidFill>
                  <a:srgbClr val="000000"/>
                </a:solidFill>
              </a:rPr>
              <a:pPr/>
              <a:t>‹Nr.›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1032" name="Line 8"/>
          <p:cNvSpPr>
            <a:spLocks noChangeShapeType="1"/>
          </p:cNvSpPr>
          <p:nvPr/>
        </p:nvSpPr>
        <p:spPr bwMode="auto">
          <a:xfrm>
            <a:off x="738188" y="7161213"/>
            <a:ext cx="9213850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CH">
              <a:solidFill>
                <a:srgbClr val="000000"/>
              </a:solidFill>
            </a:endParaRPr>
          </a:p>
        </p:txBody>
      </p:sp>
      <p:pic>
        <p:nvPicPr>
          <p:cNvPr id="9" name="Picture 3" descr="C:\Users\michael.maushart\Desktop\FHNW_PowerPointTemplates\fhnw_habg_e.jp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999" y="251108"/>
            <a:ext cx="5632308" cy="539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1402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20" r:id="rId2"/>
  </p:sldLayoutIdLst>
  <p:hf hdr="0"/>
  <p:txStyles>
    <p:titleStyle>
      <a:lvl1pPr algn="l" defTabSz="1042988" rtl="0" eaLnBrk="1" fontAlgn="base" hangingPunct="1">
        <a:spcBef>
          <a:spcPct val="0"/>
        </a:spcBef>
        <a:spcAft>
          <a:spcPct val="0"/>
        </a:spcAft>
        <a:defRPr sz="3600" b="1" baseline="0">
          <a:solidFill>
            <a:schemeClr val="tx2"/>
          </a:solidFill>
          <a:latin typeface="+mj-lt"/>
          <a:ea typeface="+mj-ea"/>
          <a:cs typeface="+mj-cs"/>
        </a:defRPr>
      </a:lvl1pPr>
      <a:lvl2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2pPr>
      <a:lvl3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3pPr>
      <a:lvl4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4pPr>
      <a:lvl5pPr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5pPr>
      <a:lvl6pPr marL="4572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6pPr>
      <a:lvl7pPr marL="9144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7pPr>
      <a:lvl8pPr marL="13716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8pPr>
      <a:lvl9pPr marL="1828800" algn="l" defTabSz="1042988" rtl="0" eaLnBrk="1" fontAlgn="base" hangingPunct="1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Arial" charset="0"/>
        </a:defRPr>
      </a:lvl9pPr>
    </p:titleStyle>
    <p:bodyStyle>
      <a:lvl1pPr algn="l" defTabSz="1042988" rtl="0" eaLnBrk="1" fontAlgn="base" hangingPunct="1">
        <a:lnSpc>
          <a:spcPct val="115000"/>
        </a:lnSpc>
        <a:spcBef>
          <a:spcPct val="100000"/>
        </a:spcBef>
        <a:spcAft>
          <a:spcPct val="0"/>
        </a:spcAft>
        <a:defRPr sz="2600" b="1">
          <a:solidFill>
            <a:schemeClr val="tx1"/>
          </a:solidFill>
          <a:latin typeface="+mn-lt"/>
          <a:ea typeface="+mn-ea"/>
          <a:cs typeface="+mn-cs"/>
        </a:defRPr>
      </a:lvl1pPr>
      <a:lvl2pPr marL="352425" indent="-171450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2pPr>
      <a:lvl3pPr marL="712788" indent="-169863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3pPr>
      <a:lvl4pPr marL="1073150" indent="-180975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4pPr>
      <a:lvl5pPr marL="14319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5pPr>
      <a:lvl6pPr marL="18891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6pPr>
      <a:lvl7pPr marL="23463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7pPr>
      <a:lvl8pPr marL="28035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8pPr>
      <a:lvl9pPr marL="3260725" indent="-179388" algn="l" defTabSz="1042988" rtl="0" eaLnBrk="1" fontAlgn="base" hangingPunct="1">
        <a:lnSpc>
          <a:spcPct val="115000"/>
        </a:lnSpc>
        <a:spcBef>
          <a:spcPct val="20000"/>
        </a:spcBef>
        <a:spcAft>
          <a:spcPct val="0"/>
        </a:spcAft>
        <a:buFont typeface="Arial" charset="0"/>
        <a:buChar char="–"/>
        <a:defRPr sz="20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emf"/><Relationship Id="rId4" Type="http://schemas.openxmlformats.org/officeDocument/2006/relationships/image" Target="../media/image13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zero-to-jupyterhub-with-kubernetes.readthedocs.io/en/latest/index.html" TargetMode="External"/><Relationship Id="rId2" Type="http://schemas.openxmlformats.org/officeDocument/2006/relationships/hyperlink" Target="https://jupyterhub.readthedocs.io/en/stable/installation-guide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mathalope.co.uk/2017/09/25/how-to-setup-tensorflow-jupyter-notebook-on-intel-nervana-ai-cluster-colfax-for-deep-learning/" TargetMode="External"/><Relationship Id="rId5" Type="http://schemas.openxmlformats.org/officeDocument/2006/relationships/hyperlink" Target="https://ritazh.com/running-jupyter-notebook-and-tensorboard-on-gpu-on-azure-using-kubernetes-e4c43948e9a8" TargetMode="External"/><Relationship Id="rId4" Type="http://schemas.openxmlformats.org/officeDocument/2006/relationships/hyperlink" Target="https://github.com/gifford-lab/jupyterhub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Untertitel 11"/>
          <p:cNvSpPr>
            <a:spLocks noGrp="1"/>
          </p:cNvSpPr>
          <p:nvPr>
            <p:ph type="subTitle" idx="1"/>
          </p:nvPr>
        </p:nvSpPr>
        <p:spPr>
          <a:xfrm>
            <a:off x="1026220" y="5508823"/>
            <a:ext cx="8039683" cy="1728192"/>
          </a:xfrm>
        </p:spPr>
        <p:txBody>
          <a:bodyPr/>
          <a:lstStyle/>
          <a:p>
            <a:r>
              <a:rPr lang="de-CH" sz="1600" b="0" dirty="0"/>
              <a:t>Prof. Martin Christen</a:t>
            </a:r>
            <a:br>
              <a:rPr lang="de-CH" sz="1600" b="0" dirty="0"/>
            </a:br>
            <a:r>
              <a:rPr lang="de-CH" sz="1600" b="0" dirty="0"/>
              <a:t>FHNW – University </a:t>
            </a:r>
            <a:r>
              <a:rPr lang="de-CH" sz="1600" b="0" dirty="0" err="1"/>
              <a:t>of</a:t>
            </a:r>
            <a:r>
              <a:rPr lang="de-CH" sz="1600" b="0" dirty="0"/>
              <a:t> Applied </a:t>
            </a:r>
            <a:r>
              <a:rPr lang="de-CH" sz="1600" b="0" dirty="0" err="1"/>
              <a:t>Sciences</a:t>
            </a:r>
            <a:r>
              <a:rPr lang="de-CH" sz="1600" b="0" dirty="0"/>
              <a:t> </a:t>
            </a:r>
            <a:r>
              <a:rPr lang="de-CH" sz="1600" b="0" dirty="0" err="1"/>
              <a:t>and</a:t>
            </a:r>
            <a:r>
              <a:rPr lang="de-CH" sz="1600" b="0" dirty="0"/>
              <a:t> Arts </a:t>
            </a:r>
            <a:r>
              <a:rPr lang="de-CH" sz="1600" b="0" dirty="0" err="1"/>
              <a:t>Northwestern</a:t>
            </a:r>
            <a:r>
              <a:rPr lang="de-CH" sz="1600" b="0" dirty="0"/>
              <a:t> </a:t>
            </a:r>
            <a:r>
              <a:rPr lang="de-CH" sz="1600" b="0" dirty="0" err="1"/>
              <a:t>Switzerland</a:t>
            </a:r>
            <a:r>
              <a:rPr lang="de-CH" sz="1600" b="0" dirty="0"/>
              <a:t/>
            </a:r>
            <a:br>
              <a:rPr lang="de-CH" sz="1600" b="0" dirty="0"/>
            </a:br>
            <a:r>
              <a:rPr lang="de-CH" sz="1600" b="0" dirty="0"/>
              <a:t>School </a:t>
            </a:r>
            <a:r>
              <a:rPr lang="de-CH" sz="1600" b="0" dirty="0" err="1"/>
              <a:t>of</a:t>
            </a:r>
            <a:r>
              <a:rPr lang="de-CH" sz="1600" b="0" dirty="0"/>
              <a:t> </a:t>
            </a:r>
            <a:r>
              <a:rPr lang="de-CH" sz="1600" b="0" dirty="0" err="1"/>
              <a:t>Architecture</a:t>
            </a:r>
            <a:r>
              <a:rPr lang="de-CH" sz="1600" b="0" dirty="0"/>
              <a:t>, </a:t>
            </a:r>
            <a:r>
              <a:rPr lang="de-CH" sz="1600" b="0" dirty="0" err="1"/>
              <a:t>Civil</a:t>
            </a:r>
            <a:r>
              <a:rPr lang="de-CH" sz="1600" b="0" dirty="0"/>
              <a:t> Engineering </a:t>
            </a:r>
            <a:r>
              <a:rPr lang="de-CH" sz="1600" b="0" dirty="0" err="1"/>
              <a:t>and</a:t>
            </a:r>
            <a:r>
              <a:rPr lang="de-CH" sz="1600" b="0" dirty="0"/>
              <a:t> </a:t>
            </a:r>
            <a:r>
              <a:rPr lang="de-CH" sz="1600" b="0" dirty="0" err="1"/>
              <a:t>Geomatics</a:t>
            </a:r>
            <a:r>
              <a:rPr lang="de-CH" sz="1600" b="0" dirty="0"/>
              <a:t/>
            </a:r>
            <a:br>
              <a:rPr lang="de-CH" sz="1600" b="0" dirty="0"/>
            </a:br>
            <a:r>
              <a:rPr lang="de-CH" sz="1600" b="0" dirty="0"/>
              <a:t>Institute </a:t>
            </a:r>
            <a:r>
              <a:rPr lang="de-CH" sz="1600" b="0" dirty="0" err="1"/>
              <a:t>Geomatics</a:t>
            </a:r>
            <a:r>
              <a:rPr lang="de-CH" sz="1600" b="0" dirty="0"/>
              <a:t> </a:t>
            </a:r>
          </a:p>
          <a:p>
            <a:r>
              <a:rPr lang="de-CH" sz="1600" b="0" dirty="0"/>
              <a:t>martin.christen@fhnw.ch		</a:t>
            </a:r>
          </a:p>
        </p:txBody>
      </p:sp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881164" y="1044328"/>
            <a:ext cx="9213850" cy="1296143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Teaching with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JupyterHub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- lessons learned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platzhalter 13"/>
          <p:cNvSpPr>
            <a:spLocks noGrp="1"/>
          </p:cNvSpPr>
          <p:nvPr>
            <p:ph type="body" sz="quarter" idx="11"/>
          </p:nvPr>
        </p:nvSpPr>
        <p:spPr>
          <a:xfrm>
            <a:off x="-1" y="3276000"/>
            <a:ext cx="738000" cy="3081600"/>
          </a:xfrm>
          <a:solidFill>
            <a:srgbClr val="00B0F0"/>
          </a:solidFill>
        </p:spPr>
        <p:txBody>
          <a:bodyPr/>
          <a:lstStyle/>
          <a:p>
            <a:endParaRPr lang="de-CH" dirty="0"/>
          </a:p>
        </p:txBody>
      </p:sp>
      <p:sp>
        <p:nvSpPr>
          <p:cNvPr id="2" name="AutoShape 2" descr="data:image/jpeg;base64,/9j/4AAQSkZJRgABAQAAAQABAAD/2wCEAAkGBxAREBMQEg8QDw4QEBIPEBQRFBYQDhEQFxUXGBcRFBUYHjQgGBolGxMUITEhMSsrMC4uFx8zOjMsNygtLisBCgoKDg0OGxAQGzAkHyQsLi8sLC0wLDcuLCwwLTEsLCwsNSs2LDQ0LCwsLSwsLCwtNC0sLCwsLCwsLCwsLCwsLP/AABEIAOEA4QMBEQACEQEDEQH/xAAcAAEAAgMBAQEAAAAAAAAAAAAABgcBBAUDCAL/xABJEAABAwECBwgNCwQDAQAAAAABAAIDBBESBQYHITFRkRMWUlRxksHSFzI1QWGBk6Gxs8LR4QgiIzM0U2JjdKKyQlVycxQkQxj/xAAaAQEAAgMBAAAAAAAAAAAAAAAABAUCAwYB/8QAMxEBAAECAgULBAMBAQEAAAAAAAECAwQRBRVSYaESFCExMlFxkbHB0SOB4fAiM0FiQhP/2gAMAwEAAhEDEQA/ALxQEBAQEGrhT6iX/VJ/EoPiZB9YZHe4dF/hJ66RBUvyju6cH6JnrZUHj8nfus/9FL6yJBHMrPdqu/3ew1BEkBBYuQTu1H/on/gg1ct3dyq5IPURoOLiJjRJgytjqmWuYDcnYP8A0gNl5vLoI8ICD6cxsxyp6PBpwgHtlbJG00oBzTSPFsbR4O+dQadSD5Kr62SeV80ry+WV7pJHHS5zjaSguX5M/b4Q/wAaX0zIK0yid1q/9bP6woLj+Tb9hqv1Y9W1BbyAgICAgICAgICAgICDVwp9RL/qk/iUHxMgluB8pOFqSBlNBV7nBECGN3KF1gLi453MJOdxQcjGTGSrwhK2arl3aVrBE11xjLGAkgWMAGlxQTr5O/dZ/wCil9ZEguXC2TPBFVO+ono90nldekdu07bxsstsa8AaB3kHz/lewFTUOE3U9LFuUAhieG3nv+c4G02vJPnQdLIlixR4RqqiOrh3ZkdOHsF+SOx18C21jgTmKC9MAZPcF0M4qKal3KdrXNDt1mfmcLCLHvI8yD5/y3d3Krkg9RGggtiDeqsM1EtPDSvlc6npjI6Fh0MMhBdy5x4rTrQaJCC7Pkz9vhD/ABpfTMgrTKJ3Wr/1s/rCguP5Nv2Gq/Vj1bUFvICAgICAgICAgICAgINXCn1Ev+qT+JQfEyC1sUMjLq+ihrBhAQ7u1zrm4X7tj3NsvboLe1t0d9BE8ouJpwTUspjUCovwNmvBm5WWuc27ZePA0+FBJvk791n/AKKX1kSD6TQfMeX7uy79PD6Cg7HybfttV+lHrGoPoRB8r5bu7lVyQeojQdLJLiqzClFhSmdY2UCkkp3n/wA5hu9h5D2p8BPfsQRvFHEqorcJDB7mOhMT3f8ALJ0wxsNjzqttzDWSO8g2cr1HHBhiohiaGRRMpY42jQ1jaWEAIJ38mft8If40vpmQVplE7rV/62f1hQSbJhlLjwRTywvpXzmWbdQWvDABdDbLCDqQTP8A+gYP7dL5ZvVQWjilhwV9FDWCMxCdrnBhN4tse5umzP2qDroCAgICAgICAgICDXwgwuhkaBa50bwBrJabAg+U+xhhr+3S86PrIPozJjg6amwTSwTxmKeNkgex1hLSZXkaM2gg+NBW+XDE/CFdhCKWlpJJ4m0jI3OaWgB+6SEtznURtQeWRPEzCNFhJ01TSSQRGlkjDnFpF8vjIGY6mnYgvVBQeWTEnCVZhR09NRyTQmGJoc0sAvAG0Zyg6eQvFKvoauofVUr4GPpwxhcWkF19pszHUgulB885V8RcKVeFqienopJYHiEMeCwB1kLAbLXW6QR4kEryDYr1tAa3/l0z6fdRTbneLTeu7tesuk6LzdqCz6bBcEc0tQyJjJ6i5uzwPnSXBY29yBBQmVbETClVheqqKeiklgk3C49pYA67BG06XW6WkeJBKsg2K1dQOrDV0z6cStpxHeLTeumW9ZdJ0XhtQQPHXJ5hefCVZNFQSvilqppI3AsscwvJDha7vhBxOxhhv+3S86PrIHYww3/bpedH1kH0bkywdNTYJpYJ4zFNGx4ex1lrSZHkaM2ghBJ0BAQEBAQEBAQEBAQEBAQEBAQEBAQEBAQEBAQEBAQEBAQEBAQEBAQQqtx/EcskRpSTHI+MndALbri23tfAq+rHxTVMcnqnvXdvQ010U18vriJ6u+PF49kZvFD5UdVeawjZ4s9Rzt8PydkZvFD5UdVNYRs8TUc7fD8nZGbxQ+VHVTWEbPE1HO3w/J2Rm8UPlR1U1hGzxNRzt8PydkZvFD5UdVNYRs8TUc7fD8nZGbxQ+VHVTWEbPE1HO3w/J2Rm8UPlR1U1hGzxNRzt8PydkZvFD5UdVNYRs8TUc7fD8nZGbxQ+VHVTWEbPE1HO3w/J2Rm8UPlR1U1hGzxNRzt8PydkZvFD5UdVNYRs8TUc7fD8nZGbxQ+VHVTWEbPE1HO3w/J2Rm8UPlR1U1hGzxNRzt8PydkZvFD5UdVNYRs8TUc7fD8nZGbxQ+VHVTWEbPE1HO3w/J2Rm8UPlR1U1hGzxNRzt8PydkZvFD5UdVNYRs8TUc7fD8nZGbxQ+VHVTWEbPE1HO3w/LByjt4o7yo6q81jGzxe6inb4flOwrJQMoCAgICAgICCmsa47tdUD80u5wDvaVDiIyu1eLtMBVnhqJ3enQ5S0pYgICAgICAgICAgICAgICAgIPaijvSxt4UjG7XAdKypjOqI3wwu1cmiqe6J9F6LonBiAgICAgICAgqbH2O7XynhNjd+wD2VS4yMr0/Z12iqs8LTuz9UeUVYiAgICAgICAg3GxNs0BauVLHNncm6gvOVLzM3JuoJypMzcm6gnKkzNybqCcqTM3JuoJypMzcm6gnKkzNybqCcqTNqSjOeVbY6mcN/FyO9WU4/PjPNcHdC3WIzuUxvRsZVycPXO6V0q/cSICAgICAgICCsMpUdlY08KBnmc8Kox0fVz3Op0NVnh5jumfSEUUJbCAgICAgICAg326ByLRLBlAQEBAQEBBovOc8pW6Opm7WJMd6vg8Be7ZG5ScJGd6n9/xB0nVlha/t6wt5XjjhAQEBAQEBAQV3lRj+lgdrjkbzXNPtKr0hH8qZ8XR6Dn+Fcb4/eCEqvXgg9qKmdLI2Jll95uttNgt8JWVFE11RTH+td27Taomurqh295lZqi5/wUnmN3d5q/XGG3+RvMrNUXP+Ccxu7vM1xht/kbzKzVFz/gnMbu7zNcYbf5G8ys1Rc/4JzG7u8zXGG3+RvMrNUXP+Ccxu7vM1xht/kbzKzVFz/gnMbu7zNcYbf5Og3Eyss0RaOH8Fr1fe3ebHW+G3+TO8ys1Rc/4LzV97d5mt8Nv8jeZWaouf8ABNX3t3ma3w2/yN5lZqi5/wAE1fe3eZrfDb/I3mVmqLn/AATV97d5mt8Nv8jeZWaouf8ABNX3t3ma3w2/ycfCVA+nkMUl2+ACbptGfRnUa7aqtVcmrrTbF+m9Ry6OpqrW3Oet7NJ8nUdtcDwYZHfxb7Sl4GPq/aVXpicsN4zC01cuUEBAQEBAQEBBBsqUXzKd+p8jOcGn2FXaQjoplfaDq/lXTuj94q+VY6EQbuBJLtTAdU0fncB0rbZnK5TO+EfF08qxXH/M+i21fuIEBAQEBB0W6EGUBAQEBBV2OD7a2bwFjdjGrnsbOd+r9/x12jYyw1P39ZcVxzHkKix1pzQW9mmWTGO2olfwYbvOeD7Cn6Pj+czuUum6vpUxv9I/KyFauaEBAQEBAQEBBEcpkdtIx3BqGnxFjx6SFBx8Z24nf8rjQtWV+Y76feFZqpdOIPSnfdex3Be12wgr2mcpiWNccqmY74lci6NwQgICAgIOi3QgygICAgIKlw/Jeqpz+c8bDZ0LmsTOd2qd7s8HTlh6I3Q5k3ankWqnrSYaS3M09yWx/aX/AOpo8V8n0hWWj47U+HuoNOVdinx9k9Vk58QEBAQEBAQEEcygx20Eh4L43fvA6VExsZ2Z+3qstE1ZYqnfE+iqFTOtEGHaF5PU9hctM+8xjuExrtoBXSUznES4K5Tya5jumXovWCN48Vk0MUb4pHRkylrrvfBaSP4qFja6qKYmmculbaJs27tyqm5GfR7odvhrOMybR7lX85u7Ur3V+G2IN8NZxmTaPcnObu1Jq/DbEG+Gs4zJtHuTnN3ak1fhtiG+3GGss+0yaNY9y0zir21LHmOG2IZ3w1nGZNo9yc7vbUnMcNsQb4azjMm0e5Od3tqTmOG2IN8NZxmTaPcnO721JzHDbEG+Gs4zJtHuTnd7ak5jhtiDfDWcZk2j3Jzu9tScxw2xDnSPLiXE2ucS5xOkkm0lR5nOc5SoiIjKHjUdqfF6VlT1soaa2slkZMI7KeV2uezxBjfeVa6Pj+Ezv9nNabq+rTG73lMlPUogICAgICAgIOPjhHeoagaoy7mkO6FoxUfRq8EzR9WWJo8VOqidmICC2cAPvUsB/Ijt5Q0A+hX2HnO1TO6HE4ynLEXI/wCp9W+tyMjmPrLaS3gysO20dKh46Ppfda6GqyxOXfEq6VO6oQEG+3QORaJYMoCAgICAg8qo/N8ayo63sNRbWS08nUdlCDwpZHbDd9lXGBj6X3lymmJzxOXdEfKTqYqxAQEBAQEBAQaWG471NO3hQSjx3Ctd2M6Ko3S34ark3qJ3x6qSC593AgILQxRkvUUPga5ux7h0K8wk52aXHaTpyxVf29IdhSEFy8ZaF89M+JgBeSwtBIANjgdJ8AK0Ym3Ny3NMdaZgL1Nm/TXV1dPohO9Ct+7b5RnvVbzK93cXQ62wu1PlJvQrfu2+UZ705le7uJrbC7U+Usb0K37tvlGe9OZXu7ia2wu1PlLoNxQrbPqm89vvWrmF/u4sda4ba4Sb0K37pvPb715zC/3cTWuG2uEm9Ct+6bz2+9OYX+7ia1w21wk3oVv3Tee33pzC/wB3E1rhtrhJvQrfum89vvTmF/u4mtcNtcJedTivVxsdI6NoYxpc432mwAWnvrGvBXqaZqmOiN7OjSOHrqimmemd0uMoqc8Ks5hyrOh7DWWxkt3EiO7QQeEOdte49KvMJGVmlx+k6s8VX9vR3VIQBAQEBAQEBAQfmRlrSNYI2ryel7E5TmoZozC3T31zcdTv5ZXrwQWPiI+2jA4MkjfPe9pXOBn6X3lymmIyxMz3xHwkKlqsQEBAQdFuhBlAQEBBycbH3aKY62XecQOlRsZOVirwTdHxniaPFVa5117Xq+941soZQ11m9XRi0y7RUw7/APx4ieUsBPpV9h4ytU+EOJxs54i5P/U+rpLcjCAgICAgICAgIKNwjHdmlbwZpG7HkdC52voqmN8+ru7M8q3TPfEejXWLYIJ9k8fbBK3VNb4ixvuKtdHz/CY3+zmtN0/Wpnd7ylSnqUQEBAQdFuhBlAQEBBH8en2UThwnxt/cD0KFpCfoT9vVZaJjPExuifRWqoXVNWqOfxLZR1MoeDjmPIsp6mUda9aOO7GxvBY1uwALo6YyiIcFcq5Vcz3y9lkwEBAQEBAQEBAQUxjPHdragfnPdzvndKocRGV2rxdrgauVh6J3R8OYtKUIN3B+Fp4ARFKYw4gusa11pGjtgVsovV0dmcvJHvYWzfmJuU55ePs299Fdxk8yPqrPnV7a9Php1ZhNjjPyb6K7jJ5kfVTnV7a9Pg1ZhNjjPyb6K7jJ5kfVTnV7a9Pg1ZhNjjPyb6K7jJ5kfVTnV7a9Pg1ZhNjjPyb6K7jJ5kfVTnV7a9Pg1ZhNjjPy324011g/7J0cCPqrVzy/t8I+GGrcLscZ+Wd9Ndxg8yPqpzzEbfCPg1bhdjjPyHGmu4weZH1V5zy/t8I+HurcLscZ+Vl0RcYoy42vMbS46LXWC05vCuhoz5MZ9zlLsRFdUR1Zy91k1orlDkspo28KcbAx/wAFXaTnK3Eb/aVvoanO9VO73hX6pXStSpPzti209TKGKaO89jeE9rdpA6VnTGcxDyueTTM90SvZdG4IQEBAQEBAQEBAQVHjzHdr5vxbm7bG33KkxcZXp/f8dfourPC0/f1lwVGWAg62LmCG1UrozIY7sZkBAvW2OaLNP4gt+HsxdqmmZy6ELHYucNbiuIzznLh+Eh3hs4y7mD3qZq+NpVa8q2I8zeGzjLuYPemr42jXlWxHmh9dT7lLJHbbub3Mt0W2Gy1V1dPJqmnuX1m5/wDS3TX3xEvBYtgg326ByLRLBlBkNtza821Ms+gzy6V0MFgA1CxdXDhJnOc2UeIZlHkzQN1mR2wNHtKq0nV2Y8f3ivdCU9NdXh7/AAhCqV+0pj84rdT1MobmAI71XTt1zxeZwPQttmM7lMb4aMXVybFc/wDM+i610DiBAQEBAQEBAQEBBV2UeOytB4UDHed46FT46Pq/Z1Whpzw2XdM+yLKGtRBIsQ32VlnCikb/ABPsqXgf7ftKr0xGeG8Jj4WMrlyggqvGhl2snH5l7a0HpVFiYyvVOz0fOeFo8HLWhMEG+3QORaJYMoNnBrL08TeFNGNrgs7UZ10xvj1ar9XJtVTun0XCuocQIIHlFf8ASwt1RudznWeyqbSc/wA6Y3Oi0LH0653/AL6oiq1dNGQ5zylbo6mcOxiZHer6canudsY49CkYWM71P7/iFpKcsLX4e8LgV640QEBAQEBAQEBAQVzlQjsnhdwonN5rrfbVVpCP50zudJoOr6dcb/WPwhagLsQdjFB9lbD4S9u1jlIwk5Xqf3/EDSdOeFr+3rC0FeOPEEVxhxTfPK6eOVoc8NtY8EC0NA7YcmpQMRg5uVTVTK6wWlabFuLddPRH+x459SL1mLdXFpgc9o78f0g2DP5lBrw12jrjyXFrSOGudVWXj0fhynAg2EEEaQcxHiWjq6E2JiYzhvN7w7+ZaP8AWDqUeL9XL2sDwNb/AKMcvztPiW+jC3q+qnz6PVEu47D2+uqPt0+iSYFxNkjkZLJKwGN7X3WAutINoF42WbFPsaPqpqiqqer/ABV4rS1FdFVFFM9MZZymatVEIK5x/fbVgcGFg87j0qi0jOd7LdHu6fQ8ZYfPvmfZG1BWrnlb2aS5PY7a5p4EcjvMG+0peCjO9HhKs0vVlhp3zHz7LVVy5MQEBAQEBAQEBAQQPKlFmp36jK3aGH2Sq3SEdmfFf6Dq6a6fD3+UBVa6AQb+AJLtVAfzmDabOlbbE5XaZ3o2Np5WHrjdK2VfuJEBAQeFVRxSiySNkg/G0O9Kxqopq7UZtlu7ctznRVMeDfosHwxD6OKOPN/S0A+M6SsaLVFHZiIe3L9y526pltLY1CAgIKwxzktrZfw3G/saelc/jpzv1fb0dboynLDU/f1cNxzHkUSE9oLezS/JlHbVSO4MBbznt6qnYCPqTO5T6bqys0xv9p+Vlq2cwICAgICAgICAgIIdlOjtponcGcDxFj/cFA0hH8Inf7LnQlWV6qP+feFbKqdMIP3BKWPa8aWOa8arWkEehexOUxLGumKqZpn/AGMk3o8eozmlhew62EPbsNh9Ks6NIUz2oyc9d0JXH9dUT49Hy7tFh2lm7Sdlp/pcbj9js6lUYi3X1SrbuBxFrtUT6xwdFbkUQEHRboQZQEGhW4ZpofrJmNI71t5/NGdabmItW+1UkWsJeu9imfZwqzHmFuaKJ8h1usjb0nzKHXpKiOzGfBY2tDXJ7dURxQrCNWZpXyuADpHXiBoGayzzKpu3JuVzXP8Aq+s2otW4oj/GpL2p5CsaetthorczTrJbH86od4Imj95PQrHR8dNU+HuodOVdFEePssBWbnhAQEBAQEBAQEBBGcocdtC48GSN37rvtKJjY+jP2WeiJyxMR3xPoqtUzrBAQEBBt0eFKiH6uaRg1B1rOac3mWyi7XR2ZmGi7hrN3t0xPr59bvUeO87c0kcco1i2N+0ZvMpVGPrjtRmrbuhbNXYmY4u5R450r8z78J/E283a23zgKVRjrdXX0K67ofEUdnKrw/Lp1eONJGLGudMfy25uc6wLy5pCzT1dPgwtaJxFfXHJ8fxm4dZjzM7NFEyMa3EyO6APOodekq57MZLG1oa3HbqmfDo+XBrMM1M31k8jge8DcZzW2AqFXiLtfaqn98Fjawlm12KY9+LRWpIEBB5zn5pWVPW9hprayWLkvj+gmdrmDdjAfaVpo+P41Tv9nN6cn6lMbvdNVYKQQEBAQEBAQEBAQcTHSO9QTjUwO5rgehR8VGdmpO0bVliqPH2VAqN2IgICAgICAg326ByLRLBlAQEBB+XPA0kL2ImR4TzAiwLOmmYZRDwWb1aGTeOyit4cz3bLG+yrjAx9L7uW0zVniMu6I+UqUxUiAgICAgICAgICDQw/CX0lQwAuc6CUNAzkuuGwActi1X6Zqt1RHdKRhKoov0VT1RMeqlpGFpuuaWuGkOBa4eIqgno6JdtExVGcdL8o9EBAQEBAQb7dA5FolgySg83TtHft5FlFMvcnk6pPeG1ZRQ9yebpXHv8AQsoph7k/C9BBloJNgBJOgDOT4kJnKM5W5iRTujoYmva5j/pHEOBa4WyOItB8Fiu8JTNNmInf6uP0nXFeJqmmc46PSHdUlAEBAQEBAQEBAQEBB4VVHFKLskbJG6ntDh51jVRTVGVUZs7d2u3OdEzHgj9diLRyZ2B8Dvy3Wt5rrRssUWvBWquroWNrS+Io7WVXj+Mkdrsn1Q3PFLHKNTrY39IO0KLXgK47M5rK1pq1V26Zjj8I7XYFqofrKeRgHfsvM5zbR51Fqs3KO1TP74LG1i7F3sVRP7vaAK1pAgICD0M7tdnIseTDzJ+CVk9YQEG5Q4KqJvqoJJBrDbGc45vOs6LVdfZjNpu4m1a7dUQkNBiBVPzyvjgGr6x+wZvOpVGBuT2pyV13TNmnsRNXCP37JFQ4hUjM8hknP4nXGbG2HzlSqMDbjr6f3crbumb9XZyp/d6RUeD4YRZFFHGPwNDSeU99SqLdNHZjJXXL1y5OddUz4tlZtQgICAgICAgICAgICAgICAg5tfgCkn+sp4y4/wBQFyTnNsK012LdfahJtYy/a7FU+3lKO12TyF1phmfGdTwJGdB85UWvAUz2ZyWVrTdyP7KYnw6EdrsSa2O0tYyZuuN2ez/F1h2WqLXg7tPVGfgsrWlsNX1zyfH8ZuBU00kZuyRvjdqe0sPitUaqmaZyqjJYUXKa4zomJ8H5hhc83WNc92pgLnbAkRMzlD2qqmmM6pyje7tDiZXS59yELdcrrv7Ra7zKRRg7tX+ZeKvu6Uw1H+5+H7EJFQ5O4xnmnc/wRgMHJabSfMpVGj4/9T5K67puqf66cvHp+EioMW6OHOynZeH9T/pH+IutsUqjDWqOqFbdx+Iu9quft0ejrBb0QQEBAQEBAQEBAQEBAQEBAQEBAQEBAQEHJxo+yyf4n0LTf7EpeB/upaeIn2Rq14T+uG7Sn98pEpSuEBAQEBAQEBAQEBAQEH//2Q=="/>
          <p:cNvSpPr>
            <a:spLocks noChangeAspect="1" noChangeArrowheads="1"/>
          </p:cNvSpPr>
          <p:nvPr/>
        </p:nvSpPr>
        <p:spPr bwMode="auto">
          <a:xfrm>
            <a:off x="181936" y="-159276"/>
            <a:ext cx="356447" cy="336057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104306" tIns="52153" rIns="104306" bIns="52153" numCol="1" anchor="t" anchorCtr="0" compatLnSpc="1">
            <a:prstTxWarp prst="textNoShape">
              <a:avLst/>
            </a:prstTxWarp>
          </a:bodyPr>
          <a:lstStyle/>
          <a:p>
            <a:endParaRPr lang="de-CH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-1" y="0"/>
            <a:ext cx="16268761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15" name="Textfeld 10"/>
          <p:cNvSpPr txBox="1"/>
          <p:nvPr/>
        </p:nvSpPr>
        <p:spPr>
          <a:xfrm>
            <a:off x="6786860" y="6282327"/>
            <a:ext cx="3177559" cy="1061829"/>
          </a:xfrm>
          <a:prstGeom prst="rect">
            <a:avLst/>
          </a:prstGeom>
          <a:solidFill>
            <a:srgbClr val="0070C0"/>
          </a:solidFill>
        </p:spPr>
        <p:txBody>
          <a:bodyPr wrap="square" rtlCol="0">
            <a:spAutoFit/>
          </a:bodyPr>
          <a:lstStyle/>
          <a:p>
            <a:r>
              <a:rPr lang="de-CH" dirty="0" err="1">
                <a:solidFill>
                  <a:schemeClr val="bg1"/>
                </a:solidFill>
              </a:rPr>
              <a:t>MartinChristen</a:t>
            </a:r>
            <a:r>
              <a:rPr lang="de-CH" dirty="0">
                <a:solidFill>
                  <a:schemeClr val="bg1"/>
                </a:solidFill>
              </a:rPr>
              <a:t/>
            </a:r>
            <a:br>
              <a:rPr lang="de-CH" dirty="0">
                <a:solidFill>
                  <a:schemeClr val="bg1"/>
                </a:solidFill>
              </a:rPr>
            </a:br>
            <a:r>
              <a:rPr lang="de-CH" dirty="0" err="1">
                <a:solidFill>
                  <a:schemeClr val="bg1"/>
                </a:solidFill>
              </a:rPr>
              <a:t>GitHub</a:t>
            </a:r>
            <a:r>
              <a:rPr lang="de-CH" dirty="0">
                <a:solidFill>
                  <a:schemeClr val="bg1"/>
                </a:solidFill>
              </a:rPr>
              <a:t>: </a:t>
            </a:r>
            <a:r>
              <a:rPr lang="de-CH" dirty="0" err="1">
                <a:solidFill>
                  <a:schemeClr val="bg1"/>
                </a:solidFill>
              </a:rPr>
              <a:t>MartinChristen</a:t>
            </a:r>
            <a:endParaRPr lang="de-CH" dirty="0">
              <a:solidFill>
                <a:schemeClr val="bg1"/>
              </a:solidFill>
            </a:endParaRPr>
          </a:p>
          <a:p>
            <a:r>
              <a:rPr lang="de-CH" dirty="0" err="1">
                <a:solidFill>
                  <a:schemeClr val="bg1"/>
                </a:solidFill>
              </a:rPr>
              <a:t>GitLab</a:t>
            </a:r>
            <a:r>
              <a:rPr lang="de-CH" dirty="0">
                <a:solidFill>
                  <a:schemeClr val="bg1"/>
                </a:solidFill>
              </a:rPr>
              <a:t>: martin.christen</a:t>
            </a:r>
          </a:p>
        </p:txBody>
      </p:sp>
      <p:pic>
        <p:nvPicPr>
          <p:cNvPr id="16" name="Picture 4" descr="https://github.global.ssl.fastly.net/images/modules/logos_page/GitHub-Mark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9320" y="5808483"/>
            <a:ext cx="473844" cy="473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http://loft965.files.wordpress.com/2013/01/twitter-icon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352" y="5891145"/>
            <a:ext cx="352616" cy="3526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40304" y="5868863"/>
            <a:ext cx="342900" cy="342900"/>
          </a:xfrm>
          <a:prstGeom prst="rect">
            <a:avLst/>
          </a:prstGeom>
        </p:spPr>
      </p:pic>
      <p:pic>
        <p:nvPicPr>
          <p:cNvPr id="23" name="Grafik 2">
            <a:extLst>
              <a:ext uri="{FF2B5EF4-FFF2-40B4-BE49-F238E27FC236}">
                <a16:creationId xmlns:a16="http://schemas.microsoft.com/office/drawing/2014/main" id="{6D6DCB27-2419-724A-BED3-0BDF5E9F60F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530" y="54848"/>
            <a:ext cx="1643709" cy="932782"/>
          </a:xfrm>
          <a:prstGeom prst="rect">
            <a:avLst/>
          </a:prstGeom>
        </p:spPr>
      </p:pic>
      <p:pic>
        <p:nvPicPr>
          <p:cNvPr id="1026" name="Picture 2" descr="EuroSciPy Websit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999" y="1317468"/>
            <a:ext cx="1300460" cy="12470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ogo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5482" y="2335078"/>
            <a:ext cx="3384376" cy="3011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987363" y="2692994"/>
            <a:ext cx="2931103" cy="2198327"/>
          </a:xfrm>
          <a:prstGeom prst="rect">
            <a:avLst/>
          </a:prstGeom>
        </p:spPr>
      </p:pic>
      <p:pic>
        <p:nvPicPr>
          <p:cNvPr id="24" name="Picture 19">
            <a:extLst>
              <a:ext uri="{FF2B5EF4-FFF2-40B4-BE49-F238E27FC236}">
                <a16:creationId xmlns:a16="http://schemas.microsoft.com/office/drawing/2014/main" id="{933829F5-38A3-5C45-A9A8-529E2B452987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921" y="2806843"/>
            <a:ext cx="2157715" cy="19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89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10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Starting</a:t>
            </a:r>
            <a:r>
              <a:rPr lang="de-CH" dirty="0" smtClean="0"/>
              <a:t> </a:t>
            </a:r>
            <a:r>
              <a:rPr lang="de-CH" dirty="0" err="1" smtClean="0"/>
              <a:t>Jupyter</a:t>
            </a:r>
            <a:r>
              <a:rPr lang="de-CH" dirty="0" smtClean="0"/>
              <a:t> Lab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user</a:t>
            </a:r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316" y="1548383"/>
            <a:ext cx="7339345" cy="5186611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028" y="1537172"/>
            <a:ext cx="7339345" cy="518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25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11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Login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JupyterHub</a:t>
            </a:r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316" y="1548383"/>
            <a:ext cx="7339345" cy="518661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0316" y="1544465"/>
            <a:ext cx="7339346" cy="5186612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0314" y="1538994"/>
            <a:ext cx="7347087" cy="519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247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12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</a:t>
            </a:r>
            <a:r>
              <a:rPr lang="de-CH" dirty="0" smtClean="0"/>
              <a:t>enusers.py - </a:t>
            </a:r>
            <a:r>
              <a:rPr lang="de-CH" b="0" dirty="0" err="1" smtClean="0"/>
              <a:t>creating</a:t>
            </a:r>
            <a:r>
              <a:rPr lang="de-CH" b="0" dirty="0" smtClean="0"/>
              <a:t> User/</a:t>
            </a:r>
            <a:r>
              <a:rPr lang="de-CH" b="0" dirty="0" err="1" smtClean="0"/>
              <a:t>password</a:t>
            </a:r>
            <a:r>
              <a:rPr lang="de-CH" b="0" dirty="0" smtClean="0"/>
              <a:t> </a:t>
            </a:r>
            <a:r>
              <a:rPr lang="de-CH" b="0" dirty="0" err="1" smtClean="0"/>
              <a:t>for</a:t>
            </a:r>
            <a:r>
              <a:rPr lang="de-CH" b="0" dirty="0" smtClean="0"/>
              <a:t> a </a:t>
            </a:r>
            <a:r>
              <a:rPr lang="de-CH" b="0" dirty="0" err="1" smtClean="0"/>
              <a:t>specific</a:t>
            </a:r>
            <a:r>
              <a:rPr lang="de-CH" b="0" dirty="0" smtClean="0"/>
              <a:t> </a:t>
            </a:r>
            <a:r>
              <a:rPr lang="de-CH" b="0" dirty="0" err="1" smtClean="0"/>
              <a:t>course</a:t>
            </a:r>
            <a:endParaRPr lang="de-CH" b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Create Users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passwords</a:t>
            </a:r>
            <a:endParaRPr lang="de-CH" dirty="0" smtClean="0"/>
          </a:p>
          <a:p>
            <a:endParaRPr lang="de-CH" dirty="0"/>
          </a:p>
          <a:p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1437848"/>
            <a:ext cx="6998052" cy="5676477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578" y="1433930"/>
            <a:ext cx="7848872" cy="5677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17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13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deploy_coursename.py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b="1" dirty="0" err="1" smtClean="0"/>
              <a:t>During</a:t>
            </a:r>
            <a:r>
              <a:rPr lang="de-CH" b="1" dirty="0" smtClean="0"/>
              <a:t> </a:t>
            </a:r>
            <a:r>
              <a:rPr lang="de-CH" b="1" dirty="0" err="1" smtClean="0"/>
              <a:t>the</a:t>
            </a:r>
            <a:r>
              <a:rPr lang="de-CH" b="1" dirty="0" smtClean="0"/>
              <a:t> </a:t>
            </a:r>
            <a:r>
              <a:rPr lang="de-CH" b="1" dirty="0" err="1" smtClean="0"/>
              <a:t>course</a:t>
            </a:r>
            <a:r>
              <a:rPr lang="de-CH" b="1" dirty="0" smtClean="0"/>
              <a:t>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b="1" dirty="0" smtClean="0"/>
              <a:t>Every </a:t>
            </a:r>
            <a:r>
              <a:rPr lang="de-CH" b="1" dirty="0" err="1" smtClean="0"/>
              <a:t>week</a:t>
            </a:r>
            <a:r>
              <a:rPr lang="de-CH" dirty="0" smtClean="0"/>
              <a:t> </a:t>
            </a:r>
            <a:r>
              <a:rPr lang="de-CH" dirty="0" err="1" smtClean="0"/>
              <a:t>there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a </a:t>
            </a:r>
            <a:r>
              <a:rPr lang="de-CH" dirty="0" err="1" smtClean="0"/>
              <a:t>new</a:t>
            </a:r>
            <a:r>
              <a:rPr lang="de-CH" dirty="0" smtClean="0"/>
              <a:t> (</a:t>
            </a:r>
            <a:r>
              <a:rPr lang="de-CH" dirty="0" err="1" smtClean="0"/>
              <a:t>or</a:t>
            </a:r>
            <a:r>
              <a:rPr lang="de-CH" dirty="0" smtClean="0"/>
              <a:t> </a:t>
            </a:r>
            <a:r>
              <a:rPr lang="de-CH" dirty="0" err="1" smtClean="0"/>
              <a:t>serveral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) </a:t>
            </a:r>
            <a:r>
              <a:rPr lang="de-CH" dirty="0" err="1" smtClean="0"/>
              <a:t>Jupyter</a:t>
            </a:r>
            <a:r>
              <a:rPr lang="de-CH" dirty="0" smtClean="0"/>
              <a:t> Notebooks </a:t>
            </a:r>
            <a:r>
              <a:rPr lang="de-CH" dirty="0" err="1" smtClean="0"/>
              <a:t>available</a:t>
            </a:r>
            <a:r>
              <a:rPr lang="de-CH" dirty="0" smtClean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an </a:t>
            </a:r>
            <a:r>
              <a:rPr lang="de-CH" dirty="0" err="1" smtClean="0"/>
              <a:t>Exercise</a:t>
            </a:r>
            <a:r>
              <a:rPr lang="de-CH" dirty="0" smtClean="0"/>
              <a:t> Notebook.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smtClean="0"/>
              <a:t>The </a:t>
            </a:r>
            <a:r>
              <a:rPr lang="de-CH" dirty="0" err="1" smtClean="0"/>
              <a:t>notebooks</a:t>
            </a:r>
            <a:r>
              <a:rPr lang="de-CH" dirty="0" smtClean="0"/>
              <a:t> </a:t>
            </a:r>
            <a:r>
              <a:rPr lang="de-CH" dirty="0" err="1" smtClean="0"/>
              <a:t>are</a:t>
            </a:r>
            <a:r>
              <a:rPr lang="de-CH" dirty="0" smtClean="0"/>
              <a:t> </a:t>
            </a:r>
            <a:r>
              <a:rPr lang="de-CH" dirty="0" err="1" smtClean="0"/>
              <a:t>deployed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all </a:t>
            </a:r>
            <a:r>
              <a:rPr lang="de-CH" dirty="0" err="1" smtClean="0"/>
              <a:t>students</a:t>
            </a:r>
            <a:r>
              <a:rPr lang="de-CH" dirty="0" smtClean="0"/>
              <a:t> 72h </a:t>
            </a:r>
            <a:r>
              <a:rPr lang="de-CH" dirty="0" err="1" smtClean="0"/>
              <a:t>before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next</a:t>
            </a:r>
            <a:r>
              <a:rPr lang="de-CH" dirty="0" smtClean="0"/>
              <a:t> </a:t>
            </a:r>
            <a:r>
              <a:rPr lang="de-CH" dirty="0" err="1" smtClean="0"/>
              <a:t>lesson</a:t>
            </a:r>
            <a:endParaRPr lang="de-CH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smtClean="0"/>
              <a:t>Also </a:t>
            </a:r>
            <a:r>
              <a:rPr lang="de-CH" dirty="0" err="1" smtClean="0"/>
              <a:t>included</a:t>
            </a:r>
            <a:r>
              <a:rPr lang="de-CH" dirty="0" smtClean="0"/>
              <a:t> </a:t>
            </a:r>
            <a:r>
              <a:rPr lang="de-CH" dirty="0" err="1" smtClean="0"/>
              <a:t>is</a:t>
            </a:r>
            <a:r>
              <a:rPr lang="de-CH" dirty="0" smtClean="0"/>
              <a:t> a </a:t>
            </a:r>
            <a:r>
              <a:rPr lang="de-CH" dirty="0" err="1" smtClean="0"/>
              <a:t>general</a:t>
            </a:r>
            <a:r>
              <a:rPr lang="de-CH" dirty="0" smtClean="0"/>
              <a:t> </a:t>
            </a:r>
            <a:r>
              <a:rPr lang="de-CH" dirty="0" err="1" smtClean="0"/>
              <a:t>solution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exercise</a:t>
            </a:r>
            <a:endParaRPr lang="de-CH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smtClean="0"/>
              <a:t>I </a:t>
            </a:r>
            <a:r>
              <a:rPr lang="de-CH" dirty="0" err="1" smtClean="0"/>
              <a:t>created</a:t>
            </a:r>
            <a:r>
              <a:rPr lang="de-CH" dirty="0" smtClean="0"/>
              <a:t> a simple </a:t>
            </a:r>
            <a:r>
              <a:rPr lang="de-CH" dirty="0" err="1" smtClean="0"/>
              <a:t>deploy</a:t>
            </a:r>
            <a:r>
              <a:rPr lang="de-CH" dirty="0" smtClean="0"/>
              <a:t> </a:t>
            </a:r>
            <a:r>
              <a:rPr lang="de-CH" dirty="0" err="1" smtClean="0"/>
              <a:t>script</a:t>
            </a:r>
            <a:r>
              <a:rPr lang="de-CH" dirty="0" smtClean="0"/>
              <a:t> </a:t>
            </a:r>
            <a:r>
              <a:rPr lang="de-CH" dirty="0" err="1" smtClean="0"/>
              <a:t>which</a:t>
            </a:r>
            <a:r>
              <a:rPr lang="de-CH" dirty="0" smtClean="0"/>
              <a:t> </a:t>
            </a:r>
            <a:r>
              <a:rPr lang="de-CH" dirty="0" err="1" smtClean="0"/>
              <a:t>copies</a:t>
            </a:r>
            <a:r>
              <a:rPr lang="de-CH" dirty="0" smtClean="0"/>
              <a:t> </a:t>
            </a:r>
            <a:r>
              <a:rPr lang="de-CH" dirty="0" err="1" smtClean="0"/>
              <a:t>new</a:t>
            </a:r>
            <a:r>
              <a:rPr lang="de-CH" dirty="0" smtClean="0"/>
              <a:t> </a:t>
            </a:r>
            <a:r>
              <a:rPr lang="de-CH" dirty="0" err="1" smtClean="0"/>
              <a:t>files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all </a:t>
            </a:r>
            <a:r>
              <a:rPr lang="de-CH" dirty="0" err="1" smtClean="0"/>
              <a:t>course</a:t>
            </a:r>
            <a:r>
              <a:rPr lang="de-CH" dirty="0" smtClean="0"/>
              <a:t> </a:t>
            </a:r>
            <a:r>
              <a:rPr lang="de-CH" dirty="0" err="1" smtClean="0"/>
              <a:t>members</a:t>
            </a:r>
            <a:r>
              <a:rPr lang="de-CH" dirty="0" smtClean="0"/>
              <a:t> (</a:t>
            </a:r>
            <a:r>
              <a:rPr lang="de-CH" dirty="0" err="1" smtClean="0"/>
              <a:t>using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course</a:t>
            </a:r>
            <a:r>
              <a:rPr lang="de-CH" dirty="0" smtClean="0"/>
              <a:t> </a:t>
            </a:r>
            <a:r>
              <a:rPr lang="de-CH" dirty="0" err="1" smtClean="0"/>
              <a:t>id</a:t>
            </a:r>
            <a:r>
              <a:rPr lang="de-CH" dirty="0" smtClean="0"/>
              <a:t> </a:t>
            </a:r>
            <a:r>
              <a:rPr lang="de-CH" dirty="0" err="1" smtClean="0"/>
              <a:t>created</a:t>
            </a:r>
            <a:r>
              <a:rPr lang="de-CH" dirty="0" smtClean="0"/>
              <a:t> in genusers.py).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smtClean="0"/>
              <a:t>Also </a:t>
            </a:r>
            <a:r>
              <a:rPr lang="de-CH" dirty="0" err="1" smtClean="0"/>
              <a:t>directories</a:t>
            </a:r>
            <a:r>
              <a:rPr lang="de-CH" dirty="0" smtClean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all </a:t>
            </a:r>
            <a:r>
              <a:rPr lang="de-CH" dirty="0" err="1" smtClean="0"/>
              <a:t>contents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copied</a:t>
            </a:r>
            <a:r>
              <a:rPr lang="de-CH" dirty="0" smtClean="0"/>
              <a:t> (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small</a:t>
            </a:r>
            <a:r>
              <a:rPr lang="de-CH" dirty="0" smtClean="0"/>
              <a:t> </a:t>
            </a:r>
            <a:r>
              <a:rPr lang="de-CH" dirty="0" err="1" smtClean="0"/>
              <a:t>datasets</a:t>
            </a:r>
            <a:r>
              <a:rPr lang="de-CH" dirty="0" smtClean="0"/>
              <a:t>, </a:t>
            </a:r>
            <a:r>
              <a:rPr lang="de-CH" dirty="0" err="1" smtClean="0"/>
              <a:t>pdf</a:t>
            </a:r>
            <a:r>
              <a:rPr lang="de-CH" dirty="0" smtClean="0"/>
              <a:t>, …)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1405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deploy_coursename.py</a:t>
            </a:r>
            <a:endParaRPr lang="de-CH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1048" y="1419285"/>
            <a:ext cx="7571928" cy="6141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986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15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Large Data Files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Data </a:t>
            </a:r>
            <a:r>
              <a:rPr lang="de-CH" dirty="0" err="1" smtClean="0"/>
              <a:t>is</a:t>
            </a:r>
            <a:r>
              <a:rPr lang="de-CH" dirty="0" smtClean="0"/>
              <a:t> just </a:t>
            </a:r>
            <a:r>
              <a:rPr lang="de-CH" dirty="0" err="1" smtClean="0"/>
              <a:t>located</a:t>
            </a:r>
            <a:r>
              <a:rPr lang="de-CH" dirty="0" smtClean="0"/>
              <a:t> </a:t>
            </a:r>
            <a:r>
              <a:rPr lang="de-CH" dirty="0" err="1" smtClean="0"/>
              <a:t>globally</a:t>
            </a:r>
            <a:r>
              <a:rPr lang="de-CH" dirty="0" smtClean="0"/>
              <a:t> at /</a:t>
            </a:r>
            <a:r>
              <a:rPr lang="de-CH" dirty="0" err="1" smtClean="0"/>
              <a:t>data</a:t>
            </a:r>
            <a:r>
              <a:rPr lang="de-CH" dirty="0" smtClean="0"/>
              <a:t>/ </a:t>
            </a:r>
            <a:r>
              <a:rPr lang="de-CH" dirty="0" err="1" smtClean="0"/>
              <a:t>and</a:t>
            </a:r>
            <a:r>
              <a:rPr lang="de-CH" dirty="0" smtClean="0"/>
              <a:t> all </a:t>
            </a:r>
            <a:r>
              <a:rPr lang="de-CH" dirty="0" err="1" smtClean="0"/>
              <a:t>users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read</a:t>
            </a:r>
            <a:r>
              <a:rPr lang="de-CH" dirty="0" smtClean="0"/>
              <a:t> </a:t>
            </a:r>
            <a:r>
              <a:rPr lang="de-CH" dirty="0" err="1" smtClean="0"/>
              <a:t>access</a:t>
            </a:r>
            <a:r>
              <a:rPr lang="de-CH" dirty="0" smtClean="0"/>
              <a:t>.</a:t>
            </a:r>
          </a:p>
          <a:p>
            <a:r>
              <a:rPr lang="de-CH" dirty="0" smtClean="0"/>
              <a:t>This </a:t>
            </a:r>
            <a:r>
              <a:rPr lang="de-CH" dirty="0" err="1" smtClean="0"/>
              <a:t>way</a:t>
            </a:r>
            <a:r>
              <a:rPr lang="de-CH" dirty="0" smtClean="0"/>
              <a:t> </a:t>
            </a:r>
            <a:r>
              <a:rPr lang="de-CH" dirty="0" err="1" smtClean="0"/>
              <a:t>multi</a:t>
            </a:r>
            <a:r>
              <a:rPr lang="de-CH" dirty="0" smtClean="0"/>
              <a:t> TB </a:t>
            </a:r>
            <a:r>
              <a:rPr lang="de-CH" dirty="0" err="1" smtClean="0"/>
              <a:t>datasets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read</a:t>
            </a:r>
            <a:r>
              <a:rPr lang="de-CH" dirty="0" smtClean="0"/>
              <a:t> </a:t>
            </a:r>
            <a:r>
              <a:rPr lang="de-CH" dirty="0" err="1" smtClean="0"/>
              <a:t>by</a:t>
            </a:r>
            <a:r>
              <a:rPr lang="de-CH" dirty="0" smtClean="0"/>
              <a:t> all </a:t>
            </a:r>
            <a:r>
              <a:rPr lang="de-CH" dirty="0" err="1" smtClean="0"/>
              <a:t>without</a:t>
            </a:r>
            <a:r>
              <a:rPr lang="de-CH" dirty="0" smtClean="0"/>
              <a:t> </a:t>
            </a:r>
            <a:r>
              <a:rPr lang="de-CH" dirty="0" err="1" smtClean="0"/>
              <a:t>problems</a:t>
            </a:r>
            <a:endParaRPr lang="de-CH" dirty="0" smtClean="0"/>
          </a:p>
          <a:p>
            <a:endParaRPr lang="de-CH" dirty="0"/>
          </a:p>
          <a:p>
            <a:r>
              <a:rPr lang="de-CH" dirty="0" err="1" smtClean="0"/>
              <a:t>Example</a:t>
            </a:r>
            <a:r>
              <a:rPr lang="de-CH" dirty="0" smtClean="0"/>
              <a:t>: 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data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landsat.tif</a:t>
            </a:r>
            <a:endParaRPr lang="de-CH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de-CH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de-CH" dirty="0" err="1" smtClean="0">
                <a:latin typeface="+mj-lt"/>
                <a:cs typeface="Courier New" panose="02070309020205020404" pitchFamily="49" charset="0"/>
              </a:rPr>
              <a:t>Previously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I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tried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to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use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symbolic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links but it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didn’t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really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work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(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problems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with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Jupyter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and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with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certain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+mj-lt"/>
                <a:cs typeface="Courier New" panose="02070309020205020404" pitchFamily="49" charset="0"/>
              </a:rPr>
              <a:t>modules</a:t>
            </a:r>
            <a:r>
              <a:rPr lang="de-CH" dirty="0" smtClean="0">
                <a:latin typeface="+mj-lt"/>
                <a:cs typeface="Courier New" panose="02070309020205020404" pitchFamily="49" charset="0"/>
              </a:rPr>
              <a:t>)</a:t>
            </a:r>
            <a:endParaRPr lang="de-CH" dirty="0">
              <a:latin typeface="+mj-lt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776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16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Cluster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JupyterHub</a:t>
            </a:r>
            <a:endParaRPr lang="de-CH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7260" y="2054213"/>
            <a:ext cx="4046637" cy="3034978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329899" y="2053016"/>
            <a:ext cx="4037063" cy="3027797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16701" y="2044996"/>
            <a:ext cx="3972890" cy="2979667"/>
          </a:xfrm>
          <a:prstGeom prst="rect">
            <a:avLst/>
          </a:prstGeom>
        </p:spPr>
      </p:pic>
      <p:sp>
        <p:nvSpPr>
          <p:cNvPr id="11" name="Textfeld 10"/>
          <p:cNvSpPr txBox="1"/>
          <p:nvPr/>
        </p:nvSpPr>
        <p:spPr>
          <a:xfrm>
            <a:off x="634873" y="5727552"/>
            <a:ext cx="4200189" cy="14311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CH" b="1" dirty="0" err="1" smtClean="0"/>
              <a:t>JuypterHub</a:t>
            </a:r>
            <a:endParaRPr lang="de-CH" b="1" dirty="0" smtClean="0"/>
          </a:p>
          <a:p>
            <a:pPr algn="l"/>
            <a:r>
              <a:rPr lang="de-CH" sz="1600" dirty="0" smtClean="0"/>
              <a:t>124 CPU Cores</a:t>
            </a:r>
            <a:br>
              <a:rPr lang="de-CH" sz="1600" dirty="0" smtClean="0"/>
            </a:br>
            <a:r>
              <a:rPr lang="de-CH" sz="1600" dirty="0" smtClean="0"/>
              <a:t>112 GB RAM</a:t>
            </a:r>
            <a:br>
              <a:rPr lang="de-CH" sz="1600" dirty="0" smtClean="0"/>
            </a:br>
            <a:r>
              <a:rPr lang="de-CH" sz="1600" dirty="0" smtClean="0"/>
              <a:t>120 TB HD (</a:t>
            </a:r>
            <a:r>
              <a:rPr lang="de-CH" sz="1800" dirty="0" smtClean="0"/>
              <a:t>~</a:t>
            </a:r>
            <a:r>
              <a:rPr lang="de-CH" sz="1600" dirty="0" smtClean="0"/>
              <a:t>1 GB/s </a:t>
            </a:r>
            <a:r>
              <a:rPr lang="de-CH" sz="1600" dirty="0" err="1" smtClean="0"/>
              <a:t>read</a:t>
            </a:r>
            <a:r>
              <a:rPr lang="de-CH" sz="1600" dirty="0" smtClean="0"/>
              <a:t>/</a:t>
            </a:r>
            <a:r>
              <a:rPr lang="de-CH" sz="1600" dirty="0" err="1" smtClean="0"/>
              <a:t>write</a:t>
            </a:r>
            <a:r>
              <a:rPr lang="de-CH" sz="1600" dirty="0" smtClean="0"/>
              <a:t>)</a:t>
            </a:r>
          </a:p>
          <a:p>
            <a:pPr algn="l"/>
            <a:r>
              <a:rPr lang="de-CH" sz="1600" dirty="0" err="1"/>
              <a:t>c</a:t>
            </a:r>
            <a:r>
              <a:rPr lang="de-CH" sz="1600" dirty="0" err="1" smtClean="0"/>
              <a:t>urrently</a:t>
            </a:r>
            <a:r>
              <a:rPr lang="de-CH" sz="1600" dirty="0" smtClean="0"/>
              <a:t> </a:t>
            </a:r>
            <a:r>
              <a:rPr lang="de-CH" sz="1600" dirty="0" err="1" smtClean="0"/>
              <a:t>only</a:t>
            </a:r>
            <a:r>
              <a:rPr lang="de-CH" sz="1600" dirty="0" smtClean="0"/>
              <a:t> 4 GPUs, </a:t>
            </a:r>
            <a:r>
              <a:rPr lang="de-CH" sz="1600" dirty="0" err="1" smtClean="0"/>
              <a:t>to</a:t>
            </a:r>
            <a:r>
              <a:rPr lang="de-CH" sz="1600" dirty="0" smtClean="0"/>
              <a:t> </a:t>
            </a:r>
            <a:r>
              <a:rPr lang="de-CH" sz="1600" dirty="0" err="1" smtClean="0"/>
              <a:t>be</a:t>
            </a:r>
            <a:r>
              <a:rPr lang="de-CH" sz="1600" dirty="0" smtClean="0"/>
              <a:t> </a:t>
            </a:r>
            <a:r>
              <a:rPr lang="de-CH" sz="1600" dirty="0" err="1" smtClean="0"/>
              <a:t>increased</a:t>
            </a:r>
            <a:r>
              <a:rPr lang="de-CH" sz="1600" dirty="0" smtClean="0"/>
              <a:t> </a:t>
            </a:r>
            <a:r>
              <a:rPr lang="de-CH" sz="1600" dirty="0" err="1" smtClean="0"/>
              <a:t>soon</a:t>
            </a:r>
            <a:endParaRPr lang="de-CH" sz="1600" dirty="0"/>
          </a:p>
        </p:txBody>
      </p:sp>
    </p:spTree>
    <p:extLst>
      <p:ext uri="{BB962C8B-B14F-4D97-AF65-F5344CB8AC3E}">
        <p14:creationId xmlns:p14="http://schemas.microsoft.com/office/powerpoint/2010/main" val="62444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17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Conclusion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JupyterHub</a:t>
            </a:r>
            <a:r>
              <a:rPr lang="de-CH" dirty="0" smtClean="0"/>
              <a:t> </a:t>
            </a:r>
            <a:r>
              <a:rPr lang="de-CH" dirty="0" err="1" smtClean="0"/>
              <a:t>solves</a:t>
            </a:r>
            <a:r>
              <a:rPr lang="de-CH" dirty="0" smtClean="0"/>
              <a:t> </a:t>
            </a:r>
            <a:r>
              <a:rPr lang="de-CH" dirty="0" err="1" smtClean="0"/>
              <a:t>my</a:t>
            </a:r>
            <a:r>
              <a:rPr lang="de-CH" dirty="0" smtClean="0"/>
              <a:t> </a:t>
            </a:r>
            <a:r>
              <a:rPr lang="de-CH" dirty="0" err="1" smtClean="0"/>
              <a:t>major</a:t>
            </a:r>
            <a:r>
              <a:rPr lang="de-CH" dirty="0" smtClean="0"/>
              <a:t> </a:t>
            </a:r>
            <a:r>
              <a:rPr lang="de-CH" dirty="0" err="1" smtClean="0"/>
              <a:t>problems</a:t>
            </a:r>
            <a:r>
              <a:rPr lang="de-CH" dirty="0" smtClean="0"/>
              <a:t>: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Doing</a:t>
            </a:r>
            <a:r>
              <a:rPr lang="de-CH" dirty="0" smtClean="0"/>
              <a:t> </a:t>
            </a:r>
            <a:r>
              <a:rPr lang="de-CH" dirty="0" err="1" smtClean="0"/>
              <a:t>exercises</a:t>
            </a:r>
            <a:r>
              <a:rPr lang="de-CH" dirty="0"/>
              <a:t> </a:t>
            </a:r>
            <a:r>
              <a:rPr lang="de-CH" dirty="0" err="1" smtClean="0"/>
              <a:t>with</a:t>
            </a:r>
            <a:r>
              <a:rPr lang="de-CH" dirty="0" smtClean="0"/>
              <a:t> </a:t>
            </a:r>
            <a:r>
              <a:rPr lang="de-CH" dirty="0" err="1" smtClean="0"/>
              <a:t>really</a:t>
            </a:r>
            <a:r>
              <a:rPr lang="de-CH" dirty="0" smtClean="0"/>
              <a:t> large </a:t>
            </a:r>
            <a:r>
              <a:rPr lang="de-CH" dirty="0" err="1"/>
              <a:t>d</a:t>
            </a:r>
            <a:r>
              <a:rPr lang="de-CH" dirty="0" err="1" smtClean="0"/>
              <a:t>atasets</a:t>
            </a:r>
            <a:r>
              <a:rPr lang="de-CH" dirty="0" smtClean="0"/>
              <a:t> (1-10 TB)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No</a:t>
            </a:r>
            <a:r>
              <a:rPr lang="de-CH" dirty="0" smtClean="0"/>
              <a:t> </a:t>
            </a:r>
            <a:r>
              <a:rPr lang="de-CH" dirty="0" err="1" smtClean="0"/>
              <a:t>installation</a:t>
            </a:r>
            <a:r>
              <a:rPr lang="de-CH" dirty="0" smtClean="0"/>
              <a:t> </a:t>
            </a:r>
            <a:r>
              <a:rPr lang="de-CH" dirty="0" err="1" smtClean="0"/>
              <a:t>of</a:t>
            </a:r>
            <a:r>
              <a:rPr lang="de-CH" dirty="0" smtClean="0"/>
              <a:t> </a:t>
            </a:r>
            <a:r>
              <a:rPr lang="de-CH" dirty="0" err="1" smtClean="0"/>
              <a:t>modules</a:t>
            </a:r>
            <a:r>
              <a:rPr lang="de-CH" dirty="0" smtClean="0"/>
              <a:t> / </a:t>
            </a:r>
            <a:r>
              <a:rPr lang="de-CH" dirty="0" err="1" smtClean="0"/>
              <a:t>No</a:t>
            </a:r>
            <a:r>
              <a:rPr lang="de-CH" dirty="0" smtClean="0"/>
              <a:t> time </a:t>
            </a:r>
            <a:r>
              <a:rPr lang="de-CH" dirty="0" err="1" smtClean="0"/>
              <a:t>wasted</a:t>
            </a:r>
            <a:r>
              <a:rPr lang="de-CH" dirty="0" smtClean="0"/>
              <a:t> in </a:t>
            </a:r>
            <a:r>
              <a:rPr lang="de-CH" dirty="0" err="1" smtClean="0"/>
              <a:t>first</a:t>
            </a:r>
            <a:r>
              <a:rPr lang="de-CH" dirty="0" smtClean="0"/>
              <a:t> </a:t>
            </a:r>
            <a:r>
              <a:rPr lang="de-CH" dirty="0" err="1" smtClean="0"/>
              <a:t>lesson</a:t>
            </a:r>
            <a:endParaRPr lang="de-CH" dirty="0" smtClean="0"/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Students</a:t>
            </a:r>
            <a:r>
              <a:rPr lang="de-CH" dirty="0" smtClean="0"/>
              <a:t> </a:t>
            </a:r>
            <a:r>
              <a:rPr lang="de-CH" dirty="0" err="1" smtClean="0"/>
              <a:t>don’t</a:t>
            </a:r>
            <a:r>
              <a:rPr lang="de-CH" dirty="0" smtClean="0"/>
              <a:t> </a:t>
            </a:r>
            <a:r>
              <a:rPr lang="de-CH" dirty="0" err="1" smtClean="0"/>
              <a:t>need</a:t>
            </a:r>
            <a:r>
              <a:rPr lang="de-CH" dirty="0" smtClean="0"/>
              <a:t> </a:t>
            </a:r>
            <a:r>
              <a:rPr lang="de-CH" dirty="0" err="1" smtClean="0"/>
              <a:t>space</a:t>
            </a:r>
            <a:r>
              <a:rPr lang="de-CH" dirty="0" smtClean="0"/>
              <a:t> on </a:t>
            </a:r>
            <a:r>
              <a:rPr lang="de-CH" dirty="0" err="1" smtClean="0"/>
              <a:t>their</a:t>
            </a:r>
            <a:r>
              <a:rPr lang="de-CH" dirty="0" smtClean="0"/>
              <a:t> </a:t>
            </a:r>
            <a:r>
              <a:rPr lang="de-CH" dirty="0" err="1" smtClean="0"/>
              <a:t>laptop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anaconda</a:t>
            </a:r>
            <a:r>
              <a:rPr lang="de-CH" dirty="0" smtClean="0"/>
              <a:t>/</a:t>
            </a:r>
            <a:r>
              <a:rPr lang="de-CH" dirty="0" err="1" smtClean="0"/>
              <a:t>modules</a:t>
            </a:r>
            <a:r>
              <a:rPr lang="de-CH" dirty="0" smtClean="0"/>
              <a:t>/</a:t>
            </a:r>
            <a:r>
              <a:rPr lang="de-CH" dirty="0" err="1" smtClean="0"/>
              <a:t>data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(</a:t>
            </a:r>
            <a:r>
              <a:rPr lang="de-CH" dirty="0" err="1" smtClean="0"/>
              <a:t>if</a:t>
            </a:r>
            <a:r>
              <a:rPr lang="de-CH" dirty="0" smtClean="0"/>
              <a:t> </a:t>
            </a:r>
            <a:r>
              <a:rPr lang="de-CH" dirty="0" err="1" smtClean="0"/>
              <a:t>they</a:t>
            </a:r>
            <a:r>
              <a:rPr lang="de-CH" dirty="0" smtClean="0"/>
              <a:t> </a:t>
            </a:r>
            <a:r>
              <a:rPr lang="de-CH" dirty="0" err="1" smtClean="0"/>
              <a:t>don’t</a:t>
            </a:r>
            <a:r>
              <a:rPr lang="de-CH" dirty="0" smtClean="0"/>
              <a:t> </a:t>
            </a:r>
            <a:r>
              <a:rPr lang="de-CH" dirty="0" err="1" smtClean="0"/>
              <a:t>want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install</a:t>
            </a:r>
            <a:r>
              <a:rPr lang="de-CH" dirty="0" smtClean="0"/>
              <a:t> it </a:t>
            </a:r>
            <a:r>
              <a:rPr lang="de-CH" dirty="0" err="1" smtClean="0"/>
              <a:t>locally</a:t>
            </a:r>
            <a:r>
              <a:rPr lang="de-CH" dirty="0" smtClean="0"/>
              <a:t>)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 smtClean="0"/>
              <a:t>I </a:t>
            </a:r>
            <a:r>
              <a:rPr lang="de-CH" dirty="0" err="1" smtClean="0"/>
              <a:t>don’t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write</a:t>
            </a:r>
            <a:r>
              <a:rPr lang="de-CH" dirty="0" smtClean="0"/>
              <a:t> </a:t>
            </a:r>
            <a:r>
              <a:rPr lang="de-CH" dirty="0" err="1" smtClean="0"/>
              <a:t>installation</a:t>
            </a:r>
            <a:r>
              <a:rPr lang="de-CH" dirty="0" smtClean="0"/>
              <a:t> </a:t>
            </a:r>
            <a:r>
              <a:rPr lang="de-CH" dirty="0" err="1" smtClean="0"/>
              <a:t>instructions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each</a:t>
            </a:r>
            <a:r>
              <a:rPr lang="de-CH" dirty="0" smtClean="0"/>
              <a:t> OS / Python Version</a:t>
            </a:r>
          </a:p>
          <a:p>
            <a:pPr marL="695325" lvl="1" indent="-342900">
              <a:buFont typeface="Arial" panose="020B0604020202020204" pitchFamily="34" charset="0"/>
              <a:buChar char="•"/>
            </a:pPr>
            <a:r>
              <a:rPr lang="de-CH" dirty="0" smtClean="0"/>
              <a:t>GPUs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be</a:t>
            </a:r>
            <a:r>
              <a:rPr lang="de-CH" dirty="0" smtClean="0"/>
              <a:t> </a:t>
            </a:r>
            <a:r>
              <a:rPr lang="de-CH" dirty="0" err="1" smtClean="0"/>
              <a:t>used</a:t>
            </a:r>
            <a:r>
              <a:rPr lang="de-CH" dirty="0" smtClean="0"/>
              <a:t> </a:t>
            </a:r>
            <a:r>
              <a:rPr lang="de-CH" dirty="0" err="1" smtClean="0"/>
              <a:t>even</a:t>
            </a:r>
            <a:r>
              <a:rPr lang="de-CH" dirty="0" smtClean="0"/>
              <a:t> </a:t>
            </a:r>
            <a:r>
              <a:rPr lang="de-CH" dirty="0" err="1" smtClean="0"/>
              <a:t>if</a:t>
            </a:r>
            <a:r>
              <a:rPr lang="de-CH" dirty="0" smtClean="0"/>
              <a:t> </a:t>
            </a:r>
            <a:r>
              <a:rPr lang="de-CH" dirty="0" err="1" smtClean="0"/>
              <a:t>students</a:t>
            </a:r>
            <a:r>
              <a:rPr lang="de-CH" dirty="0" smtClean="0"/>
              <a:t> </a:t>
            </a:r>
            <a:r>
              <a:rPr lang="de-CH" dirty="0" err="1" smtClean="0"/>
              <a:t>don’t</a:t>
            </a:r>
            <a:r>
              <a:rPr lang="de-CH" dirty="0" smtClean="0"/>
              <a:t> </a:t>
            </a:r>
            <a:r>
              <a:rPr lang="de-CH" dirty="0" err="1" smtClean="0"/>
              <a:t>have</a:t>
            </a:r>
            <a:r>
              <a:rPr lang="de-CH" dirty="0" smtClean="0"/>
              <a:t> a high-end </a:t>
            </a:r>
            <a:r>
              <a:rPr lang="de-CH" dirty="0" err="1" smtClean="0"/>
              <a:t>graphics</a:t>
            </a:r>
            <a:r>
              <a:rPr lang="de-CH" dirty="0" smtClean="0"/>
              <a:t> </a:t>
            </a:r>
            <a:r>
              <a:rPr lang="de-CH" dirty="0" err="1" smtClean="0"/>
              <a:t>card</a:t>
            </a:r>
            <a:r>
              <a:rPr lang="de-CH" dirty="0" smtClean="0"/>
              <a:t>.</a:t>
            </a:r>
          </a:p>
          <a:p>
            <a:pPr lvl="1" indent="0">
              <a:buNone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38134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7B94D0-3D57-1745-AC7A-F8A70CA14F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578949" y="7197725"/>
            <a:ext cx="1507902" cy="183306"/>
          </a:xfrm>
        </p:spPr>
        <p:txBody>
          <a:bodyPr/>
          <a:lstStyle/>
          <a:p>
            <a:fld id="{9AD00218-B1DB-4F9A-B0C8-648C649CAED4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9CD4E7-48CC-6A4B-9548-EC88A3CF0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36600" y="7197725"/>
            <a:ext cx="7485063" cy="179388"/>
          </a:xfrm>
        </p:spPr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06827E-1BAC-3345-BB6F-6A0CEF7F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86850" y="7197725"/>
            <a:ext cx="863600" cy="179388"/>
          </a:xfrm>
        </p:spPr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A2D2330-4879-9849-B1E0-430FF30085BD}"/>
              </a:ext>
            </a:extLst>
          </p:cNvPr>
          <p:cNvSpPr/>
          <p:nvPr/>
        </p:nvSpPr>
        <p:spPr bwMode="auto">
          <a:xfrm>
            <a:off x="-9821" y="0"/>
            <a:ext cx="7488832" cy="82830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r" defTabSz="10429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1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D42658-ECBB-0F4F-AABF-FFF2EC14840D}"/>
              </a:ext>
            </a:extLst>
          </p:cNvPr>
          <p:cNvGrpSpPr/>
          <p:nvPr/>
        </p:nvGrpSpPr>
        <p:grpSpPr>
          <a:xfrm>
            <a:off x="575431" y="0"/>
            <a:ext cx="9451789" cy="7887936"/>
            <a:chOff x="575431" y="108223"/>
            <a:chExt cx="9451789" cy="788793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81F8F73-AD7E-5D4A-BDFF-99CD7A5BE52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5039" y="2304678"/>
              <a:ext cx="9442181" cy="5691481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1FFA6D8-1214-704E-A14E-F939220E2A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431" y="108223"/>
              <a:ext cx="9451789" cy="2700511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CAF0BC4F-BF5F-3547-A1D5-DB416FC9C9F8}"/>
              </a:ext>
            </a:extLst>
          </p:cNvPr>
          <p:cNvSpPr txBox="1"/>
          <p:nvPr/>
        </p:nvSpPr>
        <p:spPr>
          <a:xfrm>
            <a:off x="2250356" y="2698071"/>
            <a:ext cx="93864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/>
              <a:t>http://2019.geopython.net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DBCE85A-90A2-AF49-83AA-B1377B90A8D0}"/>
              </a:ext>
            </a:extLst>
          </p:cNvPr>
          <p:cNvSpPr/>
          <p:nvPr/>
        </p:nvSpPr>
        <p:spPr>
          <a:xfrm>
            <a:off x="520576" y="2700511"/>
            <a:ext cx="7058373" cy="49398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Python in General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GIS/Mapping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Geography / Geophysics / Geodesy / Geomatics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Earth Sciences / Environmental Sciences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/>
                </a:solidFill>
                <a:latin typeface="Raleway" panose="020B0003030101060003" pitchFamily="34" charset="0"/>
              </a:rPr>
              <a:t>Geovisualization</a:t>
            </a:r>
            <a:endParaRPr lang="en-US" b="1" dirty="0">
              <a:solidFill>
                <a:schemeClr val="bg1"/>
              </a:solidFill>
              <a:latin typeface="Raleway" panose="020B0003030101060003" pitchFamily="34" charset="0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Smart Cities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Spatial Data / Geodata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Geospatial Webservices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Big Data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Data Processing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(Spatial) Databases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Computer Vision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Remote Sensing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Image Processing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Raleway" panose="020B0003030101060003" pitchFamily="34" charset="0"/>
              </a:rPr>
              <a:t>(Geo-)Machine </a:t>
            </a: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Learning / </a:t>
            </a:r>
            <a:r>
              <a:rPr lang="en-US" b="1" dirty="0" smtClean="0">
                <a:solidFill>
                  <a:schemeClr val="bg1"/>
                </a:solidFill>
                <a:latin typeface="Raleway" panose="020B0003030101060003" pitchFamily="34" charset="0"/>
              </a:rPr>
              <a:t>(Geo-)Deep </a:t>
            </a:r>
            <a:r>
              <a:rPr lang="en-US" b="1" dirty="0">
                <a:solidFill>
                  <a:schemeClr val="bg1"/>
                </a:solidFill>
                <a:latin typeface="Raleway" panose="020B0003030101060003" pitchFamily="34" charset="0"/>
              </a:rPr>
              <a:t>Learning</a:t>
            </a:r>
            <a:endParaRPr lang="en-US" b="1" i="0" dirty="0">
              <a:solidFill>
                <a:schemeClr val="bg1"/>
              </a:solidFill>
              <a:effectLst/>
              <a:latin typeface="Raleway" panose="020B00030301010600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510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5F8F5D-6D02-4040-8A35-2642539EB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AC6792-2262-41D8-8D9E-703233A7E067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EEF3D5-371F-BD43-9FA9-27B36BC8F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49666F-33F5-784A-B614-C72180BF0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19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CDB316E9-1B6B-024B-A0A5-F0C72B674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0EAADD-EC26-964A-BAB3-191CE9BA10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pPr algn="ctr"/>
            <a:r>
              <a:rPr lang="en-US" sz="287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43156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07D771A-53F7-794A-A4D2-DFF3E0D8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1D671E-4ADD-417A-B6D1-569565A976B7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977EF5-5870-1E48-A474-AFB0A767E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0F8698-C486-9F49-80DF-C56EEB8C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2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33F43C-E561-F743-8C33-9551577DE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-21972" y="2916535"/>
            <a:ext cx="10693400" cy="1040806"/>
          </a:xfrm>
          <a:solidFill>
            <a:srgbClr val="FFFF00"/>
          </a:solidFill>
        </p:spPr>
        <p:txBody>
          <a:bodyPr anchor="ctr"/>
          <a:lstStyle/>
          <a:p>
            <a:pPr algn="ctr"/>
            <a:r>
              <a:rPr lang="en-US" sz="2800" b="1" dirty="0"/>
              <a:t>https://github.com/martinchristen/EuroSciPy-2018-JupyterHub</a:t>
            </a:r>
            <a:endParaRPr lang="en-US" sz="28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16C39FF-81CE-084F-8C04-088E3EBF1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6700" y="1019465"/>
            <a:ext cx="5080000" cy="13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86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3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What</a:t>
            </a:r>
            <a:r>
              <a:rPr lang="de-CH" dirty="0" smtClean="0"/>
              <a:t> am I </a:t>
            </a:r>
            <a:r>
              <a:rPr lang="de-CH" dirty="0" err="1" smtClean="0"/>
              <a:t>teaching</a:t>
            </a:r>
            <a:r>
              <a:rPr lang="de-CH" dirty="0" smtClean="0"/>
              <a:t> ? </a:t>
            </a:r>
            <a:r>
              <a:rPr lang="de-CH" b="0" dirty="0" smtClean="0"/>
              <a:t>(Python </a:t>
            </a:r>
            <a:r>
              <a:rPr lang="de-CH" b="0" dirty="0" err="1" smtClean="0"/>
              <a:t>related</a:t>
            </a:r>
            <a:r>
              <a:rPr lang="de-CH" b="0" dirty="0" smtClean="0"/>
              <a:t> </a:t>
            </a:r>
            <a:r>
              <a:rPr lang="de-CH" b="0" dirty="0" err="1" smtClean="0"/>
              <a:t>courses</a:t>
            </a:r>
            <a:r>
              <a:rPr lang="de-CH" b="0" dirty="0" smtClean="0"/>
              <a:t> </a:t>
            </a:r>
            <a:r>
              <a:rPr lang="de-CH" b="0" dirty="0" err="1" smtClean="0"/>
              <a:t>only</a:t>
            </a:r>
            <a:r>
              <a:rPr lang="de-CH" b="0" dirty="0" smtClean="0"/>
              <a:t>)</a:t>
            </a:r>
            <a:endParaRPr lang="de-CH" b="0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736600" y="1838132"/>
            <a:ext cx="9213850" cy="2604717"/>
          </a:xfrm>
        </p:spPr>
        <p:txBody>
          <a:bodyPr/>
          <a:lstStyle/>
          <a:p>
            <a:r>
              <a:rPr lang="de-CH" b="1" dirty="0" smtClean="0"/>
              <a:t>Bachelor Programme</a:t>
            </a:r>
            <a:br>
              <a:rPr lang="de-CH" b="1" dirty="0" smtClean="0"/>
            </a:br>
            <a:r>
              <a:rPr lang="de-CH" dirty="0" err="1" smtClean="0"/>
              <a:t>Introduction</a:t>
            </a:r>
            <a:r>
              <a:rPr lang="de-CH" dirty="0" smtClean="0"/>
              <a:t> </a:t>
            </a:r>
            <a:r>
              <a:rPr lang="de-CH" dirty="0" err="1" smtClean="0"/>
              <a:t>to</a:t>
            </a:r>
            <a:r>
              <a:rPr lang="de-CH" dirty="0" smtClean="0"/>
              <a:t> Python (1st Semester)</a:t>
            </a:r>
            <a:r>
              <a:rPr lang="de-CH" dirty="0"/>
              <a:t/>
            </a:r>
            <a:br>
              <a:rPr lang="de-CH" dirty="0"/>
            </a:br>
            <a:r>
              <a:rPr lang="de-CH" dirty="0" err="1" smtClean="0"/>
              <a:t>Programming</a:t>
            </a:r>
            <a:r>
              <a:rPr lang="de-CH" dirty="0" smtClean="0"/>
              <a:t> I (2nd Semester)</a:t>
            </a:r>
            <a:br>
              <a:rPr lang="de-CH" dirty="0" smtClean="0"/>
            </a:br>
            <a:r>
              <a:rPr lang="de-CH" dirty="0" err="1" smtClean="0"/>
              <a:t>Programming</a:t>
            </a:r>
            <a:r>
              <a:rPr lang="de-CH" dirty="0" smtClean="0"/>
              <a:t> II (3rd Semester)</a:t>
            </a:r>
            <a:br>
              <a:rPr lang="de-CH" dirty="0" smtClean="0"/>
            </a:br>
            <a:r>
              <a:rPr lang="de-CH" dirty="0" smtClean="0"/>
              <a:t>Open (Geo-)Data Seminar (5th Semester)</a:t>
            </a:r>
          </a:p>
          <a:p>
            <a:r>
              <a:rPr lang="de-CH" b="1" dirty="0" smtClean="0"/>
              <a:t>Masters Programme</a:t>
            </a:r>
            <a:br>
              <a:rPr lang="de-CH" b="1" dirty="0" smtClean="0"/>
            </a:br>
            <a:r>
              <a:rPr lang="de-CH" dirty="0" err="1" smtClean="0"/>
              <a:t>Geoprocessing</a:t>
            </a:r>
            <a:r>
              <a:rPr lang="de-CH" dirty="0" smtClean="0"/>
              <a:t> (14 </a:t>
            </a:r>
            <a:r>
              <a:rPr lang="de-CH" dirty="0" err="1" smtClean="0"/>
              <a:t>Lessons</a:t>
            </a:r>
            <a:r>
              <a:rPr lang="de-CH" dirty="0" smtClean="0"/>
              <a:t>)</a:t>
            </a:r>
            <a:br>
              <a:rPr lang="de-CH" dirty="0" smtClean="0"/>
            </a:br>
            <a:endParaRPr lang="de-CH" dirty="0" smtClean="0"/>
          </a:p>
          <a:p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07364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4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Where</a:t>
            </a:r>
            <a:r>
              <a:rPr lang="de-CH" dirty="0" smtClean="0"/>
              <a:t>? </a:t>
            </a:r>
            <a:r>
              <a:rPr lang="de-CH" b="0" dirty="0" err="1" smtClean="0"/>
              <a:t>Our</a:t>
            </a:r>
            <a:r>
              <a:rPr lang="de-CH" b="0" dirty="0" smtClean="0"/>
              <a:t> New Campus (4500 People, 250M €, </a:t>
            </a:r>
            <a:r>
              <a:rPr lang="de-CH" b="0" dirty="0" err="1"/>
              <a:t>b</a:t>
            </a:r>
            <a:r>
              <a:rPr lang="de-CH" b="0" dirty="0" err="1" smtClean="0"/>
              <a:t>uilt</a:t>
            </a:r>
            <a:r>
              <a:rPr lang="de-CH" b="0" dirty="0" smtClean="0"/>
              <a:t> in 4 </a:t>
            </a:r>
            <a:r>
              <a:rPr lang="de-CH" b="0" dirty="0" err="1"/>
              <a:t>y</a:t>
            </a:r>
            <a:r>
              <a:rPr lang="de-CH" b="0" dirty="0" err="1" smtClean="0"/>
              <a:t>ears</a:t>
            </a:r>
            <a:r>
              <a:rPr lang="de-CH" b="0" dirty="0" smtClean="0"/>
              <a:t>)</a:t>
            </a:r>
            <a:endParaRPr lang="de-CH" b="0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830" y="1548383"/>
            <a:ext cx="7196184" cy="5376722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4849" y="1517094"/>
            <a:ext cx="7184754" cy="5694763"/>
          </a:xfrm>
          <a:prstGeom prst="rect">
            <a:avLst/>
          </a:prstGeom>
        </p:spPr>
      </p:pic>
      <p:pic>
        <p:nvPicPr>
          <p:cNvPr id="11" name="Grafik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4252" y="1513176"/>
            <a:ext cx="8384374" cy="5573732"/>
          </a:xfrm>
          <a:prstGeom prst="rect">
            <a:avLst/>
          </a:prstGeom>
        </p:spPr>
      </p:pic>
      <p:pic>
        <p:nvPicPr>
          <p:cNvPr id="12" name="Grafik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629" y="1517094"/>
            <a:ext cx="10287792" cy="486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81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5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What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am I </a:t>
            </a:r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teaching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? </a:t>
            </a:r>
            <a:r>
              <a:rPr lang="de-CH" b="0" dirty="0" smtClean="0">
                <a:solidFill>
                  <a:schemeClr val="bg1">
                    <a:lumMod val="75000"/>
                  </a:schemeClr>
                </a:solidFill>
              </a:rPr>
              <a:t>(Python </a:t>
            </a:r>
            <a:r>
              <a:rPr lang="de-CH" b="0" dirty="0" err="1" smtClean="0">
                <a:solidFill>
                  <a:schemeClr val="bg1">
                    <a:lumMod val="75000"/>
                  </a:schemeClr>
                </a:solidFill>
              </a:rPr>
              <a:t>related</a:t>
            </a:r>
            <a:r>
              <a:rPr lang="de-CH" b="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CH" b="0" dirty="0" err="1" smtClean="0">
                <a:solidFill>
                  <a:schemeClr val="bg1">
                    <a:lumMod val="75000"/>
                  </a:schemeClr>
                </a:solidFill>
              </a:rPr>
              <a:t>courses</a:t>
            </a:r>
            <a:r>
              <a:rPr lang="de-CH" b="0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CH" b="0" dirty="0" err="1" smtClean="0">
                <a:solidFill>
                  <a:schemeClr val="bg1">
                    <a:lumMod val="75000"/>
                  </a:schemeClr>
                </a:solidFill>
              </a:rPr>
              <a:t>only</a:t>
            </a:r>
            <a:r>
              <a:rPr lang="de-CH" b="0" dirty="0" smtClean="0">
                <a:solidFill>
                  <a:schemeClr val="bg1">
                    <a:lumMod val="75000"/>
                  </a:schemeClr>
                </a:solidFill>
              </a:rPr>
              <a:t>)</a:t>
            </a:r>
            <a:endParaRPr lang="de-CH" b="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>
          <a:xfrm>
            <a:off x="736600" y="1838132"/>
            <a:ext cx="9213850" cy="2604717"/>
          </a:xfrm>
        </p:spPr>
        <p:txBody>
          <a:bodyPr/>
          <a:lstStyle/>
          <a:p>
            <a:r>
              <a:rPr lang="de-CH" b="1" dirty="0" smtClean="0">
                <a:solidFill>
                  <a:schemeClr val="bg1">
                    <a:lumMod val="75000"/>
                  </a:schemeClr>
                </a:solidFill>
              </a:rPr>
              <a:t>Bachelor Programme</a:t>
            </a:r>
            <a:br>
              <a:rPr lang="de-CH" b="1" dirty="0" smtClean="0">
                <a:solidFill>
                  <a:schemeClr val="bg1">
                    <a:lumMod val="75000"/>
                  </a:schemeClr>
                </a:solidFill>
              </a:rPr>
            </a:br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Introduction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to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Python (1st Semester)</a:t>
            </a:r>
            <a:r>
              <a:rPr lang="de-CH" dirty="0">
                <a:solidFill>
                  <a:schemeClr val="bg1">
                    <a:lumMod val="75000"/>
                  </a:schemeClr>
                </a:solidFill>
              </a:rPr>
              <a:t/>
            </a:r>
            <a:br>
              <a:rPr lang="de-CH" dirty="0">
                <a:solidFill>
                  <a:schemeClr val="bg1">
                    <a:lumMod val="75000"/>
                  </a:schemeClr>
                </a:solidFill>
              </a:rPr>
            </a:br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Programming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I (2nd Semester)</a:t>
            </a:r>
            <a:br>
              <a:rPr lang="de-CH" dirty="0" smtClean="0">
                <a:solidFill>
                  <a:schemeClr val="bg1">
                    <a:lumMod val="75000"/>
                  </a:schemeClr>
                </a:solidFill>
              </a:rPr>
            </a:br>
            <a:r>
              <a:rPr lang="de-CH" dirty="0" err="1" smtClean="0">
                <a:solidFill>
                  <a:schemeClr val="bg1">
                    <a:lumMod val="75000"/>
                  </a:schemeClr>
                </a:solidFill>
              </a:rPr>
              <a:t>Programming</a:t>
            </a: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 II (3rd Semester)</a:t>
            </a:r>
            <a:br>
              <a:rPr lang="de-CH" dirty="0" smtClean="0">
                <a:solidFill>
                  <a:schemeClr val="bg1">
                    <a:lumMod val="75000"/>
                  </a:schemeClr>
                </a:solidFill>
              </a:rPr>
            </a:br>
            <a:r>
              <a:rPr lang="de-CH" dirty="0" smtClean="0">
                <a:solidFill>
                  <a:schemeClr val="bg1">
                    <a:lumMod val="75000"/>
                  </a:schemeClr>
                </a:solidFill>
              </a:rPr>
              <a:t>Open (Geo-)Data Seminar (5th Semester)</a:t>
            </a:r>
          </a:p>
          <a:p>
            <a:r>
              <a:rPr lang="de-CH" b="1" dirty="0" smtClean="0"/>
              <a:t>Masters Programme</a:t>
            </a:r>
            <a:br>
              <a:rPr lang="de-CH" b="1" dirty="0" smtClean="0"/>
            </a:br>
            <a:r>
              <a:rPr lang="de-CH" dirty="0" err="1" smtClean="0"/>
              <a:t>Geoprocessing</a:t>
            </a:r>
            <a:r>
              <a:rPr lang="de-CH" dirty="0" smtClean="0"/>
              <a:t> (14 </a:t>
            </a:r>
            <a:r>
              <a:rPr lang="de-CH" dirty="0" err="1" smtClean="0"/>
              <a:t>Lessons</a:t>
            </a:r>
            <a:r>
              <a:rPr lang="de-CH" dirty="0" smtClean="0"/>
              <a:t>)</a:t>
            </a:r>
            <a:br>
              <a:rPr lang="de-CH" dirty="0" smtClean="0"/>
            </a:br>
            <a:endParaRPr lang="de-CH" dirty="0" smtClean="0"/>
          </a:p>
          <a:p>
            <a:endParaRPr lang="de-CH" dirty="0" smtClean="0"/>
          </a:p>
        </p:txBody>
      </p:sp>
      <p:grpSp>
        <p:nvGrpSpPr>
          <p:cNvPr id="9" name="Gruppieren 8"/>
          <p:cNvGrpSpPr/>
          <p:nvPr/>
        </p:nvGrpSpPr>
        <p:grpSpPr>
          <a:xfrm>
            <a:off x="2585412" y="4527124"/>
            <a:ext cx="7888239" cy="837683"/>
            <a:chOff x="2585412" y="4527124"/>
            <a:chExt cx="7888239" cy="837683"/>
          </a:xfrm>
        </p:grpSpPr>
        <p:sp>
          <p:nvSpPr>
            <p:cNvPr id="8" name="Pfeil nach rechts 7"/>
            <p:cNvSpPr/>
            <p:nvPr/>
          </p:nvSpPr>
          <p:spPr bwMode="auto">
            <a:xfrm rot="12425854">
              <a:off x="2585412" y="4527124"/>
              <a:ext cx="936104" cy="432048"/>
            </a:xfrm>
            <a:prstGeom prst="rightArrow">
              <a:avLst/>
            </a:prstGeom>
            <a:solidFill>
              <a:srgbClr val="FFFF0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1042988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de-CH" sz="2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Textfeld 6"/>
            <p:cNvSpPr txBox="1"/>
            <p:nvPr/>
          </p:nvSpPr>
          <p:spPr>
            <a:xfrm>
              <a:off x="3402484" y="4626143"/>
              <a:ext cx="7071167" cy="73866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chemeClr val="tx1"/>
              </a:solidFill>
            </a:ln>
          </p:spPr>
          <p:txBody>
            <a:bodyPr wrap="none" rtlCol="0">
              <a:spAutoFit/>
            </a:bodyPr>
            <a:lstStyle/>
            <a:p>
              <a:pPr algn="l"/>
              <a:r>
                <a:rPr lang="de-CH" dirty="0" smtClean="0"/>
                <a:t>This </a:t>
              </a:r>
              <a:r>
                <a:rPr lang="de-CH" dirty="0" err="1" smtClean="0"/>
                <a:t>course</a:t>
              </a:r>
              <a:r>
                <a:rPr lang="de-CH" dirty="0" smtClean="0"/>
                <a:t> </a:t>
              </a:r>
              <a:r>
                <a:rPr lang="de-CH" dirty="0" err="1" smtClean="0"/>
                <a:t>is</a:t>
              </a:r>
              <a:r>
                <a:rPr lang="de-CH" dirty="0" smtClean="0"/>
                <a:t> </a:t>
              </a:r>
              <a:r>
                <a:rPr lang="de-CH" dirty="0" err="1" smtClean="0"/>
                <a:t>about</a:t>
              </a:r>
              <a:r>
                <a:rPr lang="de-CH" dirty="0" smtClean="0"/>
                <a:t> </a:t>
              </a:r>
              <a:r>
                <a:rPr lang="de-CH" dirty="0" err="1" smtClean="0"/>
                <a:t>processing</a:t>
              </a:r>
              <a:r>
                <a:rPr lang="de-CH" dirty="0" smtClean="0"/>
                <a:t> </a:t>
              </a:r>
              <a:r>
                <a:rPr lang="de-CH" dirty="0" err="1" smtClean="0"/>
                <a:t>big</a:t>
              </a:r>
              <a:r>
                <a:rPr lang="de-CH" dirty="0" smtClean="0"/>
                <a:t> </a:t>
              </a:r>
              <a:r>
                <a:rPr lang="de-CH" dirty="0" err="1" smtClean="0"/>
                <a:t>geo</a:t>
              </a:r>
              <a:r>
                <a:rPr lang="de-CH" dirty="0" smtClean="0"/>
                <a:t> </a:t>
              </a:r>
              <a:r>
                <a:rPr lang="de-CH" dirty="0" err="1" smtClean="0"/>
                <a:t>data</a:t>
              </a:r>
              <a:endParaRPr lang="de-CH" dirty="0" smtClean="0"/>
            </a:p>
            <a:p>
              <a:pPr algn="l"/>
              <a:r>
                <a:rPr lang="de-CH" dirty="0" smtClean="0"/>
                <a:t>Aerial </a:t>
              </a:r>
              <a:r>
                <a:rPr lang="de-CH" dirty="0" err="1" smtClean="0"/>
                <a:t>images</a:t>
              </a:r>
              <a:r>
                <a:rPr lang="de-CH" dirty="0" smtClean="0"/>
                <a:t>/</a:t>
              </a:r>
              <a:r>
                <a:rPr lang="de-CH" dirty="0" err="1" smtClean="0"/>
                <a:t>Satellite</a:t>
              </a:r>
              <a:r>
                <a:rPr lang="de-CH" dirty="0" smtClean="0"/>
                <a:t> </a:t>
              </a:r>
              <a:r>
                <a:rPr lang="de-CH" dirty="0" err="1" smtClean="0"/>
                <a:t>images</a:t>
              </a:r>
              <a:r>
                <a:rPr lang="de-CH" dirty="0" smtClean="0"/>
                <a:t> </a:t>
              </a:r>
              <a:r>
                <a:rPr lang="de-CH" dirty="0" err="1" smtClean="0"/>
                <a:t>are</a:t>
              </a:r>
              <a:r>
                <a:rPr lang="de-CH" dirty="0" smtClean="0"/>
                <a:t> large! (</a:t>
              </a:r>
              <a:r>
                <a:rPr lang="de-CH" dirty="0" err="1" smtClean="0"/>
                <a:t>Petabyte</a:t>
              </a:r>
              <a:r>
                <a:rPr lang="de-CH" dirty="0" smtClean="0"/>
                <a:t> </a:t>
              </a:r>
              <a:r>
                <a:rPr lang="de-CH" dirty="0" err="1" smtClean="0"/>
                <a:t>range</a:t>
              </a:r>
              <a:r>
                <a:rPr lang="de-CH" dirty="0" smtClean="0"/>
                <a:t>)</a:t>
              </a:r>
              <a:endParaRPr lang="de-CH" dirty="0"/>
            </a:p>
          </p:txBody>
        </p:sp>
      </p:grpSp>
      <p:sp>
        <p:nvSpPr>
          <p:cNvPr id="10" name="Textfeld 9"/>
          <p:cNvSpPr txBox="1"/>
          <p:nvPr/>
        </p:nvSpPr>
        <p:spPr>
          <a:xfrm>
            <a:off x="3402484" y="5508823"/>
            <a:ext cx="6114110" cy="738664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de-CH" b="1" dirty="0" smtClean="0"/>
              <a:t>Problem #1</a:t>
            </a:r>
            <a:r>
              <a:rPr lang="de-CH" dirty="0" smtClean="0"/>
              <a:t/>
            </a:r>
            <a:br>
              <a:rPr lang="de-CH" dirty="0" smtClean="0"/>
            </a:br>
            <a:r>
              <a:rPr lang="de-CH" dirty="0" err="1" smtClean="0"/>
              <a:t>How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students</a:t>
            </a:r>
            <a:r>
              <a:rPr lang="de-CH" dirty="0" smtClean="0"/>
              <a:t> </a:t>
            </a:r>
            <a:r>
              <a:rPr lang="de-CH" dirty="0" err="1" smtClean="0"/>
              <a:t>store</a:t>
            </a:r>
            <a:r>
              <a:rPr lang="de-CH" dirty="0" smtClean="0"/>
              <a:t> multiple 2-4 TB </a:t>
            </a:r>
            <a:r>
              <a:rPr lang="de-CH" dirty="0" err="1" smtClean="0"/>
              <a:t>datasets</a:t>
            </a:r>
            <a:r>
              <a:rPr lang="de-CH" dirty="0" smtClean="0"/>
              <a:t>?</a:t>
            </a:r>
          </a:p>
        </p:txBody>
      </p:sp>
      <p:sp>
        <p:nvSpPr>
          <p:cNvPr id="11" name="Textfeld 10"/>
          <p:cNvSpPr txBox="1"/>
          <p:nvPr/>
        </p:nvSpPr>
        <p:spPr>
          <a:xfrm>
            <a:off x="3402484" y="6402180"/>
            <a:ext cx="5367175" cy="738664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l"/>
            <a:r>
              <a:rPr lang="de-CH" b="1" dirty="0" smtClean="0"/>
              <a:t>Problem #2</a:t>
            </a:r>
          </a:p>
          <a:p>
            <a:pPr algn="l"/>
            <a:r>
              <a:rPr lang="de-CH" dirty="0" err="1" smtClean="0"/>
              <a:t>Installing</a:t>
            </a:r>
            <a:r>
              <a:rPr lang="de-CH" dirty="0" smtClean="0"/>
              <a:t> all </a:t>
            </a:r>
            <a:r>
              <a:rPr lang="de-CH" dirty="0" err="1" smtClean="0"/>
              <a:t>required</a:t>
            </a:r>
            <a:r>
              <a:rPr lang="de-CH" dirty="0" smtClean="0"/>
              <a:t> </a:t>
            </a:r>
            <a:r>
              <a:rPr lang="de-CH" dirty="0" err="1" smtClean="0"/>
              <a:t>modules</a:t>
            </a:r>
            <a:r>
              <a:rPr lang="de-CH" dirty="0" smtClean="0"/>
              <a:t> </a:t>
            </a:r>
            <a:r>
              <a:rPr lang="de-CH" dirty="0" err="1" smtClean="0"/>
              <a:t>takes</a:t>
            </a:r>
            <a:r>
              <a:rPr lang="de-CH" dirty="0" smtClean="0"/>
              <a:t> </a:t>
            </a:r>
            <a:r>
              <a:rPr lang="de-CH" dirty="0" err="1" smtClean="0"/>
              <a:t>forever</a:t>
            </a:r>
            <a:endParaRPr lang="de-CH" dirty="0" smtClean="0"/>
          </a:p>
        </p:txBody>
      </p:sp>
      <p:pic>
        <p:nvPicPr>
          <p:cNvPr id="12" name="Picture 19">
            <a:extLst>
              <a:ext uri="{FF2B5EF4-FFF2-40B4-BE49-F238E27FC236}">
                <a16:creationId xmlns:a16="http://schemas.microsoft.com/office/drawing/2014/main" id="{933829F5-38A3-5C45-A9A8-529E2B4529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2804" y="2352685"/>
            <a:ext cx="2157715" cy="1984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1692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 descr="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8663" y="-179809"/>
            <a:ext cx="2441787" cy="2172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6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About</a:t>
            </a:r>
            <a:r>
              <a:rPr lang="de-CH" dirty="0" smtClean="0"/>
              <a:t> </a:t>
            </a:r>
            <a:r>
              <a:rPr lang="de-CH" dirty="0" err="1" smtClean="0"/>
              <a:t>JupyterHub</a:t>
            </a:r>
            <a:endParaRPr lang="de-CH" b="0" dirty="0"/>
          </a:p>
        </p:txBody>
      </p:sp>
      <p:pic>
        <p:nvPicPr>
          <p:cNvPr id="2050" name="Picture 2" descr="https://jupyterhub.readthedocs.io/en/stable/_images/jhub-part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838" y="1659338"/>
            <a:ext cx="4929366" cy="48983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feld 8"/>
          <p:cNvSpPr txBox="1"/>
          <p:nvPr/>
        </p:nvSpPr>
        <p:spPr>
          <a:xfrm>
            <a:off x="736600" y="2046299"/>
            <a:ext cx="389002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CH" dirty="0" err="1" smtClean="0"/>
              <a:t>Jupyterhub</a:t>
            </a:r>
            <a:r>
              <a:rPr lang="de-CH" dirty="0"/>
              <a:t>:</a:t>
            </a:r>
            <a:r>
              <a:rPr lang="de-CH" dirty="0" smtClean="0"/>
              <a:t> </a:t>
            </a:r>
            <a:br>
              <a:rPr lang="de-CH" dirty="0" smtClean="0"/>
            </a:br>
            <a:r>
              <a:rPr lang="de-CH" dirty="0" err="1" smtClean="0"/>
              <a:t>Jupyter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multiple </a:t>
            </a:r>
            <a:r>
              <a:rPr lang="de-CH" dirty="0" err="1" smtClean="0"/>
              <a:t>users</a:t>
            </a:r>
            <a:endParaRPr lang="de-CH" dirty="0" smtClean="0"/>
          </a:p>
          <a:p>
            <a:pPr algn="l"/>
            <a:endParaRPr lang="de-CH" dirty="0" smtClean="0"/>
          </a:p>
          <a:p>
            <a:pPr algn="l"/>
            <a:endParaRPr lang="de-CH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The Hub launches a proxy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The proxy forwards all requests to the Hub by default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The Hub handles </a:t>
            </a:r>
            <a:r>
              <a:rPr lang="en-US" sz="1800" b="1" dirty="0"/>
              <a:t>user login </a:t>
            </a:r>
            <a:r>
              <a:rPr lang="en-US" sz="1800" dirty="0"/>
              <a:t>and </a:t>
            </a:r>
            <a:r>
              <a:rPr lang="en-US" sz="1800" b="1" dirty="0"/>
              <a:t>spawns</a:t>
            </a:r>
            <a:r>
              <a:rPr lang="en-US" sz="1800" dirty="0"/>
              <a:t> single-user servers on demand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800" dirty="0"/>
              <a:t>The Hub configures the proxy to forward URL prefixes to the single-user notebook servers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de-CH" sz="1800" dirty="0"/>
          </a:p>
        </p:txBody>
      </p:sp>
      <p:sp>
        <p:nvSpPr>
          <p:cNvPr id="10" name="Rechteck 9"/>
          <p:cNvSpPr/>
          <p:nvPr/>
        </p:nvSpPr>
        <p:spPr>
          <a:xfrm>
            <a:off x="6907710" y="6519132"/>
            <a:ext cx="2975494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CH" sz="1100" dirty="0" smtClean="0"/>
              <a:t>Image </a:t>
            </a:r>
            <a:r>
              <a:rPr lang="de-CH" sz="1100" dirty="0" err="1" smtClean="0"/>
              <a:t>from</a:t>
            </a:r>
            <a:r>
              <a:rPr lang="de-CH" sz="1100" dirty="0" smtClean="0"/>
              <a:t> https</a:t>
            </a:r>
            <a:r>
              <a:rPr lang="de-CH" sz="1100" dirty="0"/>
              <a:t>://jupyterhub.readthedocs.io</a:t>
            </a:r>
          </a:p>
        </p:txBody>
      </p:sp>
    </p:spTree>
    <p:extLst>
      <p:ext uri="{BB962C8B-B14F-4D97-AF65-F5344CB8AC3E}">
        <p14:creationId xmlns:p14="http://schemas.microsoft.com/office/powerpoint/2010/main" val="2120552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7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Installation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/>
              <a:t>Installation </a:t>
            </a:r>
            <a:r>
              <a:rPr lang="de-CH" dirty="0" err="1" smtClean="0"/>
              <a:t>is</a:t>
            </a:r>
            <a:r>
              <a:rPr lang="de-CH" dirty="0" smtClean="0"/>
              <a:t> easy </a:t>
            </a:r>
            <a:r>
              <a:rPr lang="de-CH" dirty="0" err="1" smtClean="0"/>
              <a:t>if</a:t>
            </a:r>
            <a:r>
              <a:rPr lang="de-CH" dirty="0" smtClean="0"/>
              <a:t> </a:t>
            </a:r>
            <a:r>
              <a:rPr lang="de-CH" dirty="0" err="1" smtClean="0"/>
              <a:t>you</a:t>
            </a:r>
            <a:r>
              <a:rPr lang="de-CH" dirty="0" smtClean="0"/>
              <a:t> </a:t>
            </a:r>
            <a:r>
              <a:rPr lang="de-CH" dirty="0" err="1" smtClean="0"/>
              <a:t>read</a:t>
            </a:r>
            <a:r>
              <a:rPr lang="de-CH" dirty="0" smtClean="0"/>
              <a:t> </a:t>
            </a:r>
            <a:r>
              <a:rPr lang="de-CH" dirty="0" err="1" smtClean="0"/>
              <a:t>the</a:t>
            </a:r>
            <a:r>
              <a:rPr lang="de-CH" dirty="0" smtClean="0"/>
              <a:t> </a:t>
            </a:r>
            <a:r>
              <a:rPr lang="de-CH" dirty="0" err="1" smtClean="0"/>
              <a:t>docs</a:t>
            </a:r>
            <a:r>
              <a:rPr lang="de-CH" dirty="0" smtClean="0"/>
              <a:t>:</a:t>
            </a:r>
            <a:endParaRPr lang="de-CH" dirty="0">
              <a:hlinkClick r:id="rId2"/>
            </a:endParaRPr>
          </a:p>
          <a:p>
            <a:r>
              <a:rPr lang="de-CH" dirty="0" smtClean="0">
                <a:hlinkClick r:id="rId2"/>
              </a:rPr>
              <a:t>https</a:t>
            </a:r>
            <a:r>
              <a:rPr lang="de-CH" dirty="0">
                <a:hlinkClick r:id="rId2"/>
              </a:rPr>
              <a:t>://</a:t>
            </a:r>
            <a:r>
              <a:rPr lang="de-CH" dirty="0" smtClean="0">
                <a:hlinkClick r:id="rId2"/>
              </a:rPr>
              <a:t>jupyterhub.readthedocs.io/en/stable/installation-guide.html</a:t>
            </a:r>
            <a:endParaRPr lang="de-CH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You</a:t>
            </a:r>
            <a:r>
              <a:rPr lang="de-CH" dirty="0" smtClean="0"/>
              <a:t> </a:t>
            </a:r>
            <a:r>
              <a:rPr lang="de-CH" dirty="0" err="1" smtClean="0"/>
              <a:t>need</a:t>
            </a:r>
            <a:r>
              <a:rPr lang="de-CH" dirty="0" smtClean="0"/>
              <a:t> Linux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You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use</a:t>
            </a:r>
            <a:r>
              <a:rPr lang="de-CH" dirty="0" smtClean="0"/>
              <a:t> Docker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CH" dirty="0" err="1" smtClean="0"/>
              <a:t>You</a:t>
            </a:r>
            <a:r>
              <a:rPr lang="de-CH" dirty="0" smtClean="0"/>
              <a:t> </a:t>
            </a:r>
            <a:r>
              <a:rPr lang="de-CH" dirty="0" err="1" smtClean="0"/>
              <a:t>can</a:t>
            </a:r>
            <a:r>
              <a:rPr lang="de-CH" dirty="0" smtClean="0"/>
              <a:t> </a:t>
            </a:r>
            <a:r>
              <a:rPr lang="de-CH" dirty="0" err="1" smtClean="0"/>
              <a:t>install</a:t>
            </a:r>
            <a:r>
              <a:rPr lang="de-CH" dirty="0" smtClean="0"/>
              <a:t> </a:t>
            </a:r>
            <a:r>
              <a:rPr lang="de-CH" dirty="0" err="1" smtClean="0"/>
              <a:t>Jupyterhub</a:t>
            </a:r>
            <a:r>
              <a:rPr lang="de-CH" dirty="0" smtClean="0"/>
              <a:t> </a:t>
            </a:r>
            <a:r>
              <a:rPr lang="de-CH" dirty="0" err="1" smtClean="0"/>
              <a:t>without</a:t>
            </a:r>
            <a:r>
              <a:rPr lang="de-CH" dirty="0" smtClean="0"/>
              <a:t> Docker</a:t>
            </a:r>
          </a:p>
          <a:p>
            <a:r>
              <a:rPr lang="de-CH" dirty="0" smtClean="0"/>
              <a:t/>
            </a:r>
            <a:br>
              <a:rPr lang="de-CH" dirty="0" smtClean="0"/>
            </a:br>
            <a:r>
              <a:rPr lang="de-CH" dirty="0" smtClean="0"/>
              <a:t>Cluster? GPU?</a:t>
            </a:r>
          </a:p>
          <a:p>
            <a:r>
              <a:rPr lang="de-CH" sz="1200" dirty="0">
                <a:hlinkClick r:id="rId3"/>
              </a:rPr>
              <a:t>https://</a:t>
            </a:r>
            <a:r>
              <a:rPr lang="de-CH" sz="1200" dirty="0" smtClean="0">
                <a:hlinkClick r:id="rId3"/>
              </a:rPr>
              <a:t>zero-to-jupyterhub-with-kubernetes.readthedocs.io/en/latest/index.html</a:t>
            </a:r>
            <a:endParaRPr lang="de-CH" sz="1200" dirty="0" smtClean="0"/>
          </a:p>
          <a:p>
            <a:r>
              <a:rPr lang="de-CH" sz="1200" dirty="0">
                <a:hlinkClick r:id="rId4"/>
              </a:rPr>
              <a:t>https://</a:t>
            </a:r>
            <a:r>
              <a:rPr lang="de-CH" sz="1200" dirty="0" smtClean="0">
                <a:hlinkClick r:id="rId4"/>
              </a:rPr>
              <a:t>github.com/gifford-lab/jupyterhub</a:t>
            </a:r>
            <a:endParaRPr lang="de-CH" sz="1200" dirty="0" smtClean="0"/>
          </a:p>
          <a:p>
            <a:r>
              <a:rPr lang="de-CH" sz="1200" dirty="0">
                <a:hlinkClick r:id="rId5"/>
              </a:rPr>
              <a:t>https://</a:t>
            </a:r>
            <a:r>
              <a:rPr lang="de-CH" sz="1200" dirty="0" smtClean="0">
                <a:hlinkClick r:id="rId5"/>
              </a:rPr>
              <a:t>ritazh.com/running-jupyter-notebook-and-tensorboard-on-gpu-on-azure-using-kubernetes-e4c43948e9a8</a:t>
            </a:r>
            <a:endParaRPr lang="de-CH" sz="1200" dirty="0" smtClean="0"/>
          </a:p>
          <a:p>
            <a:r>
              <a:rPr lang="de-CH" sz="1200" dirty="0">
                <a:hlinkClick r:id="rId6"/>
              </a:rPr>
              <a:t>http://mathalope.co.uk/2017/09/25/how-to-setup-tensorflow-jupyter-notebook-on-intel-nervana-ai-cluster-colfax-for-deep-learning</a:t>
            </a:r>
            <a:r>
              <a:rPr lang="de-CH" sz="1200" dirty="0" smtClean="0">
                <a:hlinkClick r:id="rId6"/>
              </a:rPr>
              <a:t>/</a:t>
            </a:r>
            <a:endParaRPr lang="de-CH" sz="1200" dirty="0" smtClean="0"/>
          </a:p>
          <a:p>
            <a:r>
              <a:rPr lang="de-CH" sz="1200" dirty="0" smtClean="0"/>
              <a:t>…</a:t>
            </a:r>
            <a:r>
              <a:rPr lang="de-CH" sz="1200" dirty="0" err="1" smtClean="0"/>
              <a:t>and</a:t>
            </a:r>
            <a:r>
              <a:rPr lang="de-CH" sz="1200" dirty="0" smtClean="0"/>
              <a:t> </a:t>
            </a:r>
            <a:r>
              <a:rPr lang="de-CH" sz="1200" dirty="0" err="1" smtClean="0"/>
              <a:t>much</a:t>
            </a:r>
            <a:r>
              <a:rPr lang="de-CH" sz="1200" dirty="0" smtClean="0"/>
              <a:t> </a:t>
            </a:r>
            <a:r>
              <a:rPr lang="de-CH" sz="1200" dirty="0" err="1" smtClean="0"/>
              <a:t>more</a:t>
            </a:r>
            <a:r>
              <a:rPr lang="de-CH" sz="1200" dirty="0" smtClean="0"/>
              <a:t>…</a:t>
            </a:r>
          </a:p>
          <a:p>
            <a:endParaRPr lang="de-CH" sz="1200" dirty="0" smtClean="0"/>
          </a:p>
          <a:p>
            <a:endParaRPr lang="de-CH" dirty="0" smtClean="0"/>
          </a:p>
          <a:p>
            <a:endParaRPr lang="de-CH" dirty="0" smtClean="0"/>
          </a:p>
          <a:p>
            <a:endParaRPr lang="de-CH" i="1" dirty="0"/>
          </a:p>
        </p:txBody>
      </p:sp>
    </p:spTree>
    <p:extLst>
      <p:ext uri="{BB962C8B-B14F-4D97-AF65-F5344CB8AC3E}">
        <p14:creationId xmlns:p14="http://schemas.microsoft.com/office/powerpoint/2010/main" val="2628424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 smtClean="0"/>
              <a:t>Configuration</a:t>
            </a:r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CH" dirty="0" smtClean="0">
                <a:solidFill>
                  <a:srgbClr val="FF0000"/>
                </a:solidFill>
              </a:rPr>
              <a:t>/opt/anaconda3/</a:t>
            </a:r>
            <a:r>
              <a:rPr lang="de-CH" dirty="0" smtClean="0"/>
              <a:t>bin/</a:t>
            </a:r>
            <a:r>
              <a:rPr lang="de-CH" b="1" dirty="0" smtClean="0"/>
              <a:t>jupyterhub_config.py</a:t>
            </a:r>
          </a:p>
          <a:p>
            <a:endParaRPr lang="de-CH" dirty="0" smtClean="0"/>
          </a:p>
          <a:p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Custom Logo</a:t>
            </a:r>
            <a:b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c.JupyterHub.logo_file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"/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path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to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/logo.png</a:t>
            </a:r>
            <a: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endParaRPr lang="de-CH" dirty="0"/>
          </a:p>
          <a:p>
            <a: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Jupyter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Lab</a:t>
            </a:r>
            <a:b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c.Spawner.cmd = ["</a:t>
            </a: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jupyter-labhub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  <a:b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c.Spawner.default_url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  <a:t>= '/lab‘</a:t>
            </a:r>
            <a:b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de-CH" dirty="0" err="1">
                <a:latin typeface="Courier New" panose="02070309020205020404" pitchFamily="49" charset="0"/>
                <a:cs typeface="Courier New" panose="02070309020205020404" pitchFamily="49" charset="0"/>
              </a:rPr>
              <a:t>c.Spawner.environment</a:t>
            </a:r>
            <a: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  <a:t> = {'JUPYTER_ENABLE_LAB': '</a:t>
            </a:r>
            <a:r>
              <a:rPr lang="de-CH" dirty="0" err="1">
                <a:latin typeface="Courier New" panose="02070309020205020404" pitchFamily="49" charset="0"/>
                <a:cs typeface="Courier New" panose="02070309020205020404" pitchFamily="49" charset="0"/>
              </a:rPr>
              <a:t>yes</a:t>
            </a:r>
            <a:r>
              <a:rPr lang="de-CH" dirty="0">
                <a:latin typeface="Courier New" panose="02070309020205020404" pitchFamily="49" charset="0"/>
                <a:cs typeface="Courier New" panose="02070309020205020404" pitchFamily="49" charset="0"/>
              </a:rPr>
              <a:t>' </a:t>
            </a:r>
            <a:r>
              <a:rPr lang="de-CH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endParaRPr lang="de-CH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351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4E2344-8F39-4342-9DE7-C1F410A1A32A}" type="datetime3">
              <a:rPr lang="en-US" smtClean="0">
                <a:solidFill>
                  <a:srgbClr val="000000"/>
                </a:solidFill>
              </a:rPr>
              <a:t>30 August 2018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smtClean="0">
                <a:solidFill>
                  <a:srgbClr val="000000"/>
                </a:solidFill>
              </a:rPr>
              <a:t>Institute Geomatics</a:t>
            </a:r>
            <a:endParaRPr lang="de-CH">
              <a:solidFill>
                <a:srgbClr val="000000"/>
              </a:solidFill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1188DD-6605-4EF4-9E67-B567F731CE68}" type="slidenum">
              <a:rPr lang="de-CH" smtClean="0">
                <a:solidFill>
                  <a:srgbClr val="000000"/>
                </a:solidFill>
              </a:rPr>
              <a:pPr/>
              <a:t>9</a:t>
            </a:fld>
            <a:endParaRPr lang="de-CH">
              <a:solidFill>
                <a:srgbClr val="000000"/>
              </a:solidFill>
            </a:endParaRPr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smtClean="0"/>
              <a:t>Login </a:t>
            </a:r>
            <a:r>
              <a:rPr lang="de-CH" dirty="0" err="1" smtClean="0"/>
              <a:t>to</a:t>
            </a:r>
            <a:r>
              <a:rPr lang="de-CH" dirty="0" smtClean="0"/>
              <a:t> </a:t>
            </a:r>
            <a:r>
              <a:rPr lang="de-CH" dirty="0" err="1" smtClean="0"/>
              <a:t>JupyterHub</a:t>
            </a:r>
            <a:endParaRPr lang="de-CH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316" y="1548383"/>
            <a:ext cx="7339345" cy="5186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848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ABG-PP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enutzerdefiniert 3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r" defTabSz="1042988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CH" sz="2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HABG-PP</Template>
  <TotalTime>0</TotalTime>
  <Words>607</Words>
  <Application>Microsoft Office PowerPoint</Application>
  <PresentationFormat>Benutzerdefiniert</PresentationFormat>
  <Paragraphs>154</Paragraphs>
  <Slides>19</Slides>
  <Notes>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3" baseType="lpstr">
      <vt:lpstr>Arial</vt:lpstr>
      <vt:lpstr>Courier New</vt:lpstr>
      <vt:lpstr>Raleway</vt:lpstr>
      <vt:lpstr>HABG-PP</vt:lpstr>
      <vt:lpstr>Teaching with JupyterHub - lessons learned</vt:lpstr>
      <vt:lpstr>PowerPoint-Präsentation</vt:lpstr>
      <vt:lpstr>What am I teaching ? (Python related courses only)</vt:lpstr>
      <vt:lpstr>Where? Our New Campus (4500 People, 250M €, built in 4 years)</vt:lpstr>
      <vt:lpstr>What am I teaching ? (Python related courses only)</vt:lpstr>
      <vt:lpstr>About JupyterHub</vt:lpstr>
      <vt:lpstr>Installation</vt:lpstr>
      <vt:lpstr>Configuration</vt:lpstr>
      <vt:lpstr>Login to JupyterHub</vt:lpstr>
      <vt:lpstr>Starting Jupyter Lab for the user</vt:lpstr>
      <vt:lpstr>Login to JupyterHub</vt:lpstr>
      <vt:lpstr>genusers.py - creating User/password for a specific course</vt:lpstr>
      <vt:lpstr>deploy_coursename.py</vt:lpstr>
      <vt:lpstr>deploy_coursename.py</vt:lpstr>
      <vt:lpstr>Large Data Files</vt:lpstr>
      <vt:lpstr>Cluster for JupyterHub</vt:lpstr>
      <vt:lpstr>Conclusion</vt:lpstr>
      <vt:lpstr>PowerPoint-Präsentation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martin.christen</dc:creator>
  <cp:lastModifiedBy>Christen Martin</cp:lastModifiedBy>
  <cp:revision>335</cp:revision>
  <cp:lastPrinted>2018-07-27T09:24:55Z</cp:lastPrinted>
  <dcterms:created xsi:type="dcterms:W3CDTF">2013-09-04T07:31:15Z</dcterms:created>
  <dcterms:modified xsi:type="dcterms:W3CDTF">2018-08-30T20:06:44Z</dcterms:modified>
</cp:coreProperties>
</file>

<file path=docProps/thumbnail.jpeg>
</file>